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206cbf21f7fe43eb" /><Relationship Type="http://schemas.openxmlformats.org/officeDocument/2006/relationships/extended-properties" Target="/docProps/app.xml" Id="Racc44b48c4d446e0" /><Relationship Type="http://schemas.openxmlformats.org/officeDocument/2006/relationships/officeDocument" Target="/ppt/presentation.xml" Id="Rc99f8104367b49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4ae7d4bd474c96"/>
  </p:sldMasterIdLst>
  <p:notesMasterIdLst>
    <p:notesMasterId xmlns:r="http://schemas.openxmlformats.org/officeDocument/2006/relationships" r:id="R7da40184a33145cc"/>
  </p:notesMasterIdLst>
  <p:sldIdLst>
    <p:sldId xmlns:r="http://schemas.openxmlformats.org/officeDocument/2006/relationships" id="256" r:id="R1a1a941bef24415f"/>
    <p:sldId xmlns:r="http://schemas.openxmlformats.org/officeDocument/2006/relationships" id="257" r:id="R79b2713db36848c9"/>
    <p:sldId xmlns:r="http://schemas.openxmlformats.org/officeDocument/2006/relationships" id="258" r:id="Rab57861f79b04954"/>
    <p:sldId xmlns:r="http://schemas.openxmlformats.org/officeDocument/2006/relationships" id="259" r:id="Recfc8163bddc48f5"/>
    <p:sldId xmlns:r="http://schemas.openxmlformats.org/officeDocument/2006/relationships" id="260" r:id="Redfd45afd323418d"/>
    <p:sldId xmlns:r="http://schemas.openxmlformats.org/officeDocument/2006/relationships" id="261" r:id="Rcd8e8480f51b4017"/>
    <p:sldId xmlns:r="http://schemas.openxmlformats.org/officeDocument/2006/relationships" id="262" r:id="R2289e449807c4a88"/>
    <p:sldId xmlns:r="http://schemas.openxmlformats.org/officeDocument/2006/relationships" id="263" r:id="R0c3187fb70054b34"/>
    <p:sldId xmlns:r="http://schemas.openxmlformats.org/officeDocument/2006/relationships" id="264" r:id="Ra42d315930884564"/>
    <p:sldId xmlns:r="http://schemas.openxmlformats.org/officeDocument/2006/relationships" id="265" r:id="R9589e36f8e654656"/>
    <p:sldId xmlns:r="http://schemas.openxmlformats.org/officeDocument/2006/relationships" id="266" r:id="R5f7820ea1f0d444f"/>
    <p:sldId xmlns:r="http://schemas.openxmlformats.org/officeDocument/2006/relationships" id="267" r:id="Rd2d08bd7328349d2"/>
    <p:sldId xmlns:r="http://schemas.openxmlformats.org/officeDocument/2006/relationships" id="268" r:id="R7f6a24ff4b9a4e0d"/>
  </p:sldIdLst>
  <p:sldSz cx="15240000" cy="85725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18884dd607c4c0f" /><Relationship Type="http://schemas.openxmlformats.org/officeDocument/2006/relationships/slideMaster" Target="/ppt/slideMasters/slideMaster1.xml" Id="R304ae7d4bd474c96" /><Relationship Type="http://schemas.openxmlformats.org/officeDocument/2006/relationships/notesMaster" Target="/ppt/notesMasters/notesMaster1.xml" Id="R7da40184a33145cc" /><Relationship Type="http://schemas.openxmlformats.org/officeDocument/2006/relationships/presProps" Target="/ppt/presProps.xml" Id="R319b79da10394e82" /><Relationship Type="http://schemas.openxmlformats.org/officeDocument/2006/relationships/tableStyles" Target="/ppt/tableStyles.xml" Id="R882e8b27b7d847a4" /><Relationship Type="http://schemas.openxmlformats.org/officeDocument/2006/relationships/slide" Target="/ppt/slides/slide1.xml" Id="R1a1a941bef24415f" /><Relationship Type="http://schemas.openxmlformats.org/officeDocument/2006/relationships/slide" Target="/ppt/slides/slide2.xml" Id="R79b2713db36848c9" /><Relationship Type="http://schemas.openxmlformats.org/officeDocument/2006/relationships/slide" Target="/ppt/slides/slide3.xml" Id="Rab57861f79b04954" /><Relationship Type="http://schemas.openxmlformats.org/officeDocument/2006/relationships/slide" Target="/ppt/slides/slide4.xml" Id="Recfc8163bddc48f5" /><Relationship Type="http://schemas.openxmlformats.org/officeDocument/2006/relationships/slide" Target="/ppt/slides/slide5.xml" Id="Redfd45afd323418d" /><Relationship Type="http://schemas.openxmlformats.org/officeDocument/2006/relationships/slide" Target="/ppt/slides/slide6.xml" Id="Rcd8e8480f51b4017" /><Relationship Type="http://schemas.openxmlformats.org/officeDocument/2006/relationships/slide" Target="/ppt/slides/slide7.xml" Id="R2289e449807c4a88" /><Relationship Type="http://schemas.openxmlformats.org/officeDocument/2006/relationships/slide" Target="/ppt/slides/slide8.xml" Id="R0c3187fb70054b34" /><Relationship Type="http://schemas.openxmlformats.org/officeDocument/2006/relationships/slide" Target="/ppt/slides/slide9.xml" Id="Ra42d315930884564" /><Relationship Type="http://schemas.openxmlformats.org/officeDocument/2006/relationships/slide" Target="/ppt/slides/slide10.xml" Id="R9589e36f8e654656" /><Relationship Type="http://schemas.openxmlformats.org/officeDocument/2006/relationships/slide" Target="/ppt/slides/slide11.xml" Id="R5f7820ea1f0d444f" /><Relationship Type="http://schemas.openxmlformats.org/officeDocument/2006/relationships/slide" Target="/ppt/slides/slide12.xml" Id="Rd2d08bd7328349d2" /><Relationship Type="http://schemas.openxmlformats.org/officeDocument/2006/relationships/slide" Target="/ppt/slides/slide13.xml" Id="R7f6a24ff4b9a4e0d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32c75711ba244cd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9c9d8f49c0d44e6c" /><Relationship Type="http://schemas.openxmlformats.org/officeDocument/2006/relationships/notesMaster" Target="/ppt/notesMasters/notesMaster1.xml" Id="Rbd2c1ec1c6aa4e7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61605324715f4513" /><Relationship Type="http://schemas.openxmlformats.org/officeDocument/2006/relationships/notesMaster" Target="/ppt/notesMasters/notesMaster1.xml" Id="R29a9a85ba8d049d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d4238ce415a4ccf" /><Relationship Type="http://schemas.openxmlformats.org/officeDocument/2006/relationships/notesMaster" Target="/ppt/notesMasters/notesMaster1.xml" Id="Rf2888caa30bb4833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6d4a490163b465b" /><Relationship Type="http://schemas.openxmlformats.org/officeDocument/2006/relationships/notesMaster" Target="/ppt/notesMasters/notesMaster1.xml" Id="Rb6c6f610cdd44a7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9f1968b6eb242ef" /><Relationship Type="http://schemas.openxmlformats.org/officeDocument/2006/relationships/notesMaster" Target="/ppt/notesMasters/notesMaster1.xml" Id="Rf1882aed455748f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bbf1778ca914c43" /><Relationship Type="http://schemas.openxmlformats.org/officeDocument/2006/relationships/notesMaster" Target="/ppt/notesMasters/notesMaster1.xml" Id="R443993d66d1d40a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ec4af73ba194755" /><Relationship Type="http://schemas.openxmlformats.org/officeDocument/2006/relationships/notesMaster" Target="/ppt/notesMasters/notesMaster1.xml" Id="R2c77d233de69456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5356e735b504ab9" /><Relationship Type="http://schemas.openxmlformats.org/officeDocument/2006/relationships/notesMaster" Target="/ppt/notesMasters/notesMaster1.xml" Id="R9091158254cf408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56e9efb8af74d61" /><Relationship Type="http://schemas.openxmlformats.org/officeDocument/2006/relationships/notesMaster" Target="/ppt/notesMasters/notesMaster1.xml" Id="R4377eed19082466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1cef13a8676485a" /><Relationship Type="http://schemas.openxmlformats.org/officeDocument/2006/relationships/notesMaster" Target="/ppt/notesMasters/notesMaster1.xml" Id="R063a60cefe7a4ba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b0511a711fa4615" /><Relationship Type="http://schemas.openxmlformats.org/officeDocument/2006/relationships/notesMaster" Target="/ppt/notesMasters/notesMaster1.xml" Id="R6cb107b6cfd846d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3b1e57a71734467" /><Relationship Type="http://schemas.openxmlformats.org/officeDocument/2006/relationships/notesMaster" Target="/ppt/notesMasters/notesMaster1.xml" Id="R056ed74bd5a5450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ad285e0313f45f3" /><Relationship Type="http://schemas.openxmlformats.org/officeDocument/2006/relationships/notesMaster" Target="/ppt/notesMasters/notesMaster1.xml" Id="Rbd35b91d61994e8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品牌与域名来自负责人指定。演示版按管理处境与具体答案组织，不将方案目标当成全量已上线能力。海景为AI生成概念图。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来源与范围说明：方案定位与品牌：负责人本次需求，定海 dinghai.ai。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IOS三层架构来自现有架构资料：AI判断编排、行业与企业语义配置、事务执行层。此页为面向管理层的简化表达；ERP等源系统保留事务权威，不必为了引入AI先替换所有系统，但接入有条件。图为AI生成概念图。详细接口和权限约束进入实施指南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来源与范围说明：方案依据：定海AIOS架构说明《三层主权、七层复制与Ontology》。本页为管理层语言简化，不改变执行层事务权威。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本页为用户指定的电器行业典型业务场景人效提升目标，目标区间30%–50%，不是已验证客户实绩，也无独立实绩来源。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人效=合格业务量÷总人工工时。提升率=试点后人效÷试点前人效−1。30%和50%分别对应人效比值1.3和1.5。同等工时、同类业务和同等质量下，原来完成100笔业务，目标完成130–150笔。复核、纠错及异常处理所需人工时间都计入总工时。业务笔数须以客户确认的同类合格业务定义验收，不把任意不同难度的业务直接相加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实际效果以试点测算为准。本页不构成效率保证，不代表减员、现金节省或客户已有成效。来源：负责人本次指定的行业试点目标。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不要求客户提交真实凭据或完整敏感数据。试点优先从库存或应收单场景开始；6至8周是依赖数据、接口与业务配合的建议周期，详细安排见PDF而非交付承诺。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来源与范围说明：试点范围依据：现有库存、应收单场景基础和配套实施指南；数据、接口和业务配合条件须另行确认。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结尾邀请用户以单个经营场景进行评估，不承诺所有提问都能回答。图为AI生成海景概念图。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来源与范围说明：合作邀请，不代表已经签订交付或收益承诺。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用典型情境而非客户实绩说明跨部门核实和结果跟进痛点。图为AI生成概念场景。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来源与范围说明：管理场景由本方案概括为示意，不是客户访谈记录。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沿用配套说明书中的虚构甲客户90000元/45天、乙客户30000元/10天，合计120000元。到期日与核销口径需财务确认，争议款分列不直接抹除。现有应收单场景查询有基础，具体输出按数据映射和验收确认。自动催收不是本页承诺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来源与范围说明：功能边界依据：定海AIOS《经营洞察模块说明》应收账款口径与数据质量警示；虚构甲乙客户数值沿用配套方案说明书。账面应收须核对已回未核销，不可直接视为真实坏账。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所有图表数值均为新建虚构演示，不是客户成绩。采购次数4至1，比较窗口为同一客户连续两个30天；未证明流失、竞争关系或采购周期原因。现有客户趋势单场景有基础，主动提醒与自动跟进须共创并验收。原生可编辑图表应保留4、1及数据工作簿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来源与范围说明：功能边界依据：定海AIOS《经营洞察模块说明》销售客户总表口径、客户趋势单场景问数。图表数值为本方案新建虚构示例。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本页300件、90天、0件、20件均为假设用于说明缺货与积压并存，不是实际商品或客户。图库为AI生成仓库概念场景。库存可用量、占用量与在途量需区分；订单联动、匹配需求及采购建议按范围共创，不自动下采购单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来源与范围说明：功能边界依据：定海AIOS《经营洞察模块说明》库存范围、库存覆盖与频次口径，以及《采购AI建议备货》只读方法论边界。库龄、距最近销售天数和无出库天数不得混用。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图为AI生成场景。客户服务、门户、仓储接口和数据存在不同成熟度，必须按客户接口与权限验收。库存、交付依据不代表可以擅自向客户承诺发货日或价格。说明书保留字段、接口和验收细节。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来源与范围说明：功能边界依据：定海AIOS客户服务、客户门户及仓储分支资料；按真实角色和业务路径验收。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这里展示按需共创的任务记录，不声称是现成通用自动跟进界面。提醒已发、动作发起、业务完成分开记录；无实际结果不得标记完成。甲客户、B商品为前面虚构示例，责任人用角色不是真实人员。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来源与范围说明：能力范围依据：定海AIOS通用编排分支资料、事务执行与授权回读原则。任务记录为共创方案示意。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图为AI生成数据连接概念图。数据直达不绕过角色、字段和组织权限，图中连接不代表现成兼容所有系统。现有单场景基础与综合摘要需共创的边界保留。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来源与范围说明：方案原则依据：定海AIOS架构说明中的企业配置、角色权限与数据消费面。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对应原方案的懂客户与可定制卖点。示例规则需负责人确认，不擅自修改法定账龄、核销或审计口径。行业知识可以复用，但企业差异仍需配置与验收。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来源与范围说明：方案依据：定海AIOS架构说明与行业技能包概念卡。行业能力和企业配置分离，安全门不可由定制关闭。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dc8a8c43141f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cab46963f5475f" /><Relationship Type="http://schemas.openxmlformats.org/officeDocument/2006/relationships/slideLayout" Target="/ppt/slideLayouts/slideLayout1.xml" Id="R612dc52cadb5444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dc52cadb5444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119e3c794f16" /><Relationship Type="http://schemas.openxmlformats.org/officeDocument/2006/relationships/image" Target="/ppt/media/image.png" Id="R1df9e34bf5a84a82" /><Relationship Type="http://schemas.openxmlformats.org/officeDocument/2006/relationships/image" Target="/ppt/media/image2.png" Id="Rd2d2eebab0e84740" /><Relationship Type="http://schemas.openxmlformats.org/officeDocument/2006/relationships/notesSlide" Target="/ppt/notesSlides/notesSlide1.xml" Id="Rc2cbba8e63c54f5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64e2c17974aa2" /><Relationship Type="http://schemas.openxmlformats.org/officeDocument/2006/relationships/image" Target="/ppt/media/image15.png" Id="R8ef1acea53dc40e7" /><Relationship Type="http://schemas.openxmlformats.org/officeDocument/2006/relationships/image" Target="/ppt/media/image16.png" Id="R91c636c640c44282" /><Relationship Type="http://schemas.openxmlformats.org/officeDocument/2006/relationships/notesSlide" Target="/ppt/notesSlides/notesSlide10.xml" Id="Ra6c5b14b072143e4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ae2842d89437f" /><Relationship Type="http://schemas.openxmlformats.org/officeDocument/2006/relationships/image" Target="/ppt/media/image17.png" Id="R26a00e9a702a45d5" /><Relationship Type="http://schemas.openxmlformats.org/officeDocument/2006/relationships/notesSlide" Target="/ppt/notesSlides/notesSlide11.xml" Id="R53cc9bb42cbd473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8c872e04843a7" /><Relationship Type="http://schemas.openxmlformats.org/officeDocument/2006/relationships/image" Target="/ppt/media/image18.png" Id="Rb279938013c64868" /><Relationship Type="http://schemas.openxmlformats.org/officeDocument/2006/relationships/notesSlide" Target="/ppt/notesSlides/notesSlide12.xml" Id="R5e0f11cd2943421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5e35a16e4da0" /><Relationship Type="http://schemas.openxmlformats.org/officeDocument/2006/relationships/image" Target="/ppt/media/image19.png" Id="R264f12f848f342cd" /><Relationship Type="http://schemas.openxmlformats.org/officeDocument/2006/relationships/image" Target="/ppt/media/image20.png" Id="R57ca4828ad144488" /><Relationship Type="http://schemas.openxmlformats.org/officeDocument/2006/relationships/notesSlide" Target="/ppt/notesSlides/notesSlide13.xml" Id="Red1b759deda9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67675db814b30" /><Relationship Type="http://schemas.openxmlformats.org/officeDocument/2006/relationships/image" Target="/ppt/media/image3.png" Id="R78fa1e7ef6654074" /><Relationship Type="http://schemas.openxmlformats.org/officeDocument/2006/relationships/image" Target="/ppt/media/image4.png" Id="Re84316212c894630" /><Relationship Type="http://schemas.openxmlformats.org/officeDocument/2006/relationships/notesSlide" Target="/ppt/notesSlides/notesSlide2.xml" Id="R5b50c8b20a984f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ddfeb02947ca" /><Relationship Type="http://schemas.openxmlformats.org/officeDocument/2006/relationships/image" Target="/ppt/media/image5.png" Id="Ra0c4d0ccd1ce4f3c" /><Relationship Type="http://schemas.openxmlformats.org/officeDocument/2006/relationships/notesSlide" Target="/ppt/notesSlides/notesSlide3.xml" Id="R3393d7b8da15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2bd1377274bb9" /><Relationship Type="http://schemas.openxmlformats.org/officeDocument/2006/relationships/image" Target="/ppt/media/image6.png" Id="R194024c35a9c4452" /><Relationship Type="http://schemas.openxmlformats.org/officeDocument/2006/relationships/chart" Target="/ppt/slides/charts/chart1.xml" Id="Rb2ddbb8c121a41f0" /><Relationship Type="http://schemas.openxmlformats.org/officeDocument/2006/relationships/notesSlide" Target="/ppt/notesSlides/notesSlide4.xml" Id="R904d2b2b7fa94e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85075272e4ae6" /><Relationship Type="http://schemas.openxmlformats.org/officeDocument/2006/relationships/image" Target="/ppt/media/image7.png" Id="Rf65948d5378842bf" /><Relationship Type="http://schemas.openxmlformats.org/officeDocument/2006/relationships/image" Target="/ppt/media/image8.png" Id="Rd2211d3637334864" /><Relationship Type="http://schemas.openxmlformats.org/officeDocument/2006/relationships/notesSlide" Target="/ppt/notesSlides/notesSlide5.xml" Id="R8b6c251999f446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82b3d4eeb4931" /><Relationship Type="http://schemas.openxmlformats.org/officeDocument/2006/relationships/image" Target="/ppt/media/image9.png" Id="Re62f695d9c81461f" /><Relationship Type="http://schemas.openxmlformats.org/officeDocument/2006/relationships/image" Target="/ppt/media/image10.png" Id="R0a69f0eb36da47aa" /><Relationship Type="http://schemas.openxmlformats.org/officeDocument/2006/relationships/notesSlide" Target="/ppt/notesSlides/notesSlide6.xml" Id="R36e6b95ab0724d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8cb1ad00b4ee9" /><Relationship Type="http://schemas.openxmlformats.org/officeDocument/2006/relationships/image" Target="/ppt/media/image11.png" Id="Rc4392bc5c0304bca" /><Relationship Type="http://schemas.openxmlformats.org/officeDocument/2006/relationships/notesSlide" Target="/ppt/notesSlides/notesSlide7.xml" Id="R9cfae0cf62f2439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a9ee322d94b3f" /><Relationship Type="http://schemas.openxmlformats.org/officeDocument/2006/relationships/image" Target="/ppt/media/image12.png" Id="R4252a07ba1fa457f" /><Relationship Type="http://schemas.openxmlformats.org/officeDocument/2006/relationships/image" Target="/ppt/media/image13.png" Id="R07e2463062dd4979" /><Relationship Type="http://schemas.openxmlformats.org/officeDocument/2006/relationships/notesSlide" Target="/ppt/notesSlides/notesSlide8.xml" Id="Rd2f06f1e587747f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ba1132c394da9" /><Relationship Type="http://schemas.openxmlformats.org/officeDocument/2006/relationships/image" Target="/ppt/media/image14.png" Id="Reba0994637564c4a" /><Relationship Type="http://schemas.openxmlformats.org/officeDocument/2006/relationships/notesSlide" Target="/ppt/notesSlides/notesSlide9.xml" Id="Re23f37e9bcab4f03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chart1.xml><?xml version="1.0" encoding="utf-8"?>
<c:chartSpace xmlns:c="http://schemas.openxmlformats.org/drawingml/2006/chart" xmlns:r="http://schemas.openxmlformats.org/officeDocument/2006/relationships">
  <c:lang val="en-US"/>
  <c:chart>
    <c:title>
      <c:tx>
        <c:rich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rPr sz="1875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客户A采购次数（虚构示例）</a:t>
            </a:r>
          </a:p>
        </c:rich>
      </c:tx>
      <c:overlay val="0"/>
      <c:txPr>
        <a:bodyPr xmlns:a="http://schemas.openxmlformats.org/drawingml/2006/main" anchorCtr="1"/>
        <a:lstStyle xmlns:a="http://schemas.openxmlformats.org/drawingml/2006/main"/>
        <a:p xmlns:a="http://schemas.openxmlformats.org/drawingml/2006/main">
          <a:pPr>
            <a:defRPr sz="1875">
              <a:solidFill>
                <a:srgbClr val="5B7078"/>
              </a:solidFill>
              <a:latin typeface="PingFang SC"/>
              <a:ea typeface="PingFang SC"/>
              <a:cs typeface="PingFang SC"/>
            </a:defRPr>
          </a:pPr>
        </a:p>
      </c:txPr>
    </c:title>
    <c:plotArea>
      <c:barChart>
        <c:barDir val="col"/>
        <c:grouping val="clustered"/>
        <c:varyColors val="0"/>
        <c:ser>
          <c:idx val="0"/>
          <c:order val="0"/>
          <c:tx>
            <c:v>采购次数（次）</c:v>
          </c:tx>
          <c:spPr>
            <a:solidFill xmlns:a="http://schemas.openxmlformats.org/drawingml/2006/main">
              <a:srgbClr val="347D7A"/>
            </a:solidFill>
          </c:spPr>
          <c:dPt>
            <c:idx val="0"/>
            <c:invertIfNegative val="0"/>
            <c:spPr>
              <a:solidFill xmlns:a="http://schemas.openxmlformats.org/drawingml/2006/main">
                <a:srgbClr val="A5C9C4"/>
              </a:solidFill>
            </c:spPr>
          </c:dPt>
          <c:dPt>
            <c:idx val="1"/>
            <c:invertIfNegative val="0"/>
            <c:spPr>
              <a:solidFill xmlns:a="http://schemas.openxmlformats.org/drawingml/2006/main">
                <a:srgbClr val="347D7A"/>
              </a:solidFill>
            </c:spPr>
          </c:dPt>
          <c:cat>
            <c:strRef>
              <c:f>'Chart Data'!$A$2:$A$3</c:f>
              <c:strCache>
                <c:ptCount val="2"/>
                <c:pt idx="0">
                  <c:v>前一个30天</c:v>
                </c:pt>
                <c:pt idx="1">
                  <c:v>最近30天</c:v>
                </c:pt>
              </c:strCache>
            </c:strRef>
          </c:cat>
          <c:val>
            <c:numRef>
              <c:f>'Chart Data'!$B$2:$B$3</c:f>
              <c:numCache>
                <c:formatCode>0</c:formatCode>
                <c:ptCount val="2"/>
                <c:pt idx="0">
                  <c:v>4</c:v>
                </c:pt>
                <c:pt idx="1">
                  <c:v>1</c:v>
                </c:pt>
              </c:numCache>
            </c:numRef>
          </c:val>
        </c:ser>
        <c:dLbls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2625" b="1">
                  <a:solidFill>
                    <a:srgbClr val="071D2B"/>
                  </a:solidFill>
                  <a:latin typeface="Avenir Next"/>
                  <a:ea typeface="Avenir Next"/>
                  <a:cs typeface="Avenir Next"/>
                </a:defRPr>
              </a:pPr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9D4D3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875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</a:p>
        </c:txPr>
        <c:crossAx val="48672768"/>
      </c:catAx>
      <c:valAx>
        <c:axId val="48672768"/>
        <c:scaling>
          <c:orientation val="minMax"/>
          <c:max val="5"/>
          <c:min val="0"/>
        </c:scaling>
        <c:delete val="0"/>
        <c:axPos val="l"/>
        <c:title>
          <c:tx>
            <c:rich>
              <a:bodyPr xmlns:a="http://schemas.openxmlformats.org/drawingml/2006/main"/>
              <a:lstStyle xmlns:a="http://schemas.openxmlformats.org/drawingml/2006/main"/>
              <a:p xmlns:a="http://schemas.openxmlformats.org/drawingml/2006/main">
                <a:r>
                  <a:rPr sz="1650">
                    <a:solidFill>
                      <a:srgbClr val="5B7078"/>
                    </a:solidFill>
                    <a:latin typeface="PingFang SC"/>
                    <a:ea typeface="PingFang SC"/>
                    <a:cs typeface="PingFang SC"/>
                  </a:rPr>
                  <a:t>次</a:t>
                </a:r>
              </a:p>
            </c:rich>
          </c:tx>
          <c:overlay val="0"/>
          <c:txPr>
            <a:bodyPr xmlns:a="http://schemas.openxmlformats.org/drawingml/2006/main" anchorCtr="1"/>
            <a:lstStyle xmlns:a="http://schemas.openxmlformats.org/drawingml/2006/main"/>
            <a:p xmlns:a="http://schemas.openxmlformats.org/drawingml/2006/main">
              <a:pPr>
                <a:defRPr sz="1650">
                  <a:solidFill>
                    <a:srgbClr val="5B7078"/>
                  </a:solidFill>
                  <a:latin typeface="PingFang SC"/>
                  <a:ea typeface="PingFang SC"/>
                  <a:cs typeface="PingFang SC"/>
                </a:defRPr>
              </a:pPr>
            </a:p>
          </c:txPr>
        </c:title>
        <c:numFmt formatCode="0"/>
        <c:majorTickMark val="none"/>
        <c:minorTickMark val="none"/>
        <c:spPr>
          <a:ln xmlns:a="http://schemas.openxmlformats.org/drawingml/2006/main" w="9525">
            <a:solidFill>
              <a:srgbClr val="C9D4D3"/>
            </a:solidFill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65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</a:p>
        </c:txPr>
        <c:crossAx val="48650112"/>
        <c:crossBetween val="between"/>
        <c:majorUnit val="1"/>
      </c:valAx>
      <c:spPr>
        <a:solidFill xmlns:a="http://schemas.openxmlformats.org/drawingml/2006/main">
          <a:srgbClr val="F2F3F0"/>
        </a:solidFill>
      </c:spPr>
    </c:plotArea>
    <c:plotVisOnly val="1"/>
  </c:chart>
  <c:spPr>
    <a:solidFill xmlns:a="http://schemas.openxmlformats.org/drawingml/2006/main">
      <a:srgbClr val="F2F3F0"/>
    </a:solidFill>
  </c:spPr>
  <c:externalData r:id="rIdChartSnapshot1">
    <c:autoUpdate val="0"/>
  </c:externalData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df9e34bf5a84a82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1">
            <a:extLst xmlns:a="http://schemas.openxmlformats.org/drawingml/2006/main">
              <a:ext uri="{FF2B5EF4-FFF2-40B4-BE49-F238E27FC236}">
                <a16:creationId xmlns:a16="http://schemas.microsoft.com/office/drawing/2014/main" id="{F694EC75-844E-4D86-BDCF-7B29008C1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84000"/>
                </a:srgbClr>
              </a:gs>
              <a:gs pos="47000">
                <a:srgbClr val="071D2B">
                  <a:alpha val="70000"/>
                </a:srgbClr>
              </a:gs>
              <a:gs pos="100000">
                <a:srgbClr val="071D2B">
                  <a:alpha val="500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1">
            <a:extLst xmlns:a="http://schemas.openxmlformats.org/drawingml/2006/main">
              <a:ext uri="{FF2B5EF4-FFF2-40B4-BE49-F238E27FC236}">
                <a16:creationId xmlns:a16="http://schemas.microsoft.com/office/drawing/2014/main" id="{9C7E660C-1A4D-4481-922C-4A7D334F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0"/>
                </a:srgbClr>
              </a:gs>
              <a:gs pos="42000">
                <a:srgbClr val="071D2B">
                  <a:alpha val="55000"/>
                </a:srgbClr>
              </a:gs>
              <a:gs pos="100000">
                <a:srgbClr val="071D2B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d2eebab0e84740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838450" cy="340920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3B56E0D6-63FD-4465-B469-59ADDE630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37EFB4FD-C8FC-45D0-A88B-75DDFE237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01">
            <a:extLst xmlns:a="http://schemas.openxmlformats.org/drawingml/2006/main">
              <a:ext uri="{FF2B5EF4-FFF2-40B4-BE49-F238E27FC236}">
                <a16:creationId xmlns:a16="http://schemas.microsoft.com/office/drawing/2014/main" id="{D038CB35-1744-45E1-947C-B8981E83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rPr>
              <a:t>01</a:t>
            </a:r>
          </a:p>
        </p:txBody>
      </p:sp>
      <p:sp>
        <p:nvSpPr>
          <p:cNvPr id="8" name="title-1">
            <a:extLst xmlns:a="http://schemas.openxmlformats.org/drawingml/2006/main">
              <a:ext uri="{FF2B5EF4-FFF2-40B4-BE49-F238E27FC236}">
                <a16:creationId xmlns:a16="http://schemas.microsoft.com/office/drawing/2014/main" id="{5F82FA50-D10D-486B-A79A-A05E35750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33650"/>
            <a:ext cx="12001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70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570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今天最该盯住</a:t>
            </a:r>
          </a:p>
          <a:p xmlns:a="http://schemas.openxmlformats.org/drawingml/2006/main">
            <a:pPr algn="l">
              <a:defRPr sz="570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570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哪件经营大事？</a:t>
            </a:r>
          </a:p>
        </p:txBody>
      </p:sp>
      <p:sp>
        <p:nvSpPr>
          <p:cNvPr id="9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231092E1-502F-45AE-B6B7-495183B76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4867275"/>
            <a:ext cx="11906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550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10" name="面向企业管理层的 AI 中台">
            <a:extLst xmlns:a="http://schemas.openxmlformats.org/drawingml/2006/main">
              <a:ext uri="{FF2B5EF4-FFF2-40B4-BE49-F238E27FC236}">
                <a16:creationId xmlns:a16="http://schemas.microsoft.com/office/drawing/2014/main" id="{AC8F932B-2D2D-4E47-A137-DE42C64E7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524500"/>
            <a:ext cx="11525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面向企业管理层的 AI 中台</a:t>
            </a:r>
          </a:p>
        </p:txBody>
      </p:sp>
      <p:sp>
        <p:nvSpPr>
          <p:cNvPr id="11" name="dinghai.ai">
            <a:extLst xmlns:a="http://schemas.openxmlformats.org/drawingml/2006/main">
              <a:ext uri="{FF2B5EF4-FFF2-40B4-BE49-F238E27FC236}">
                <a16:creationId xmlns:a16="http://schemas.microsoft.com/office/drawing/2014/main" id="{3A2532DF-97B8-4C8E-88E1-2339F69D10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6638925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550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dinghai.ai</a:t>
            </a:r>
          </a:p>
        </p:txBody>
      </p:sp>
    </p:spTree>
    <p:extLst>
      <p:ext uri="{BB962C8B-B14F-4D97-AF65-F5344CB8AC3E}">
        <p14:creationId xmlns:p14="http://schemas.microsoft.com/office/powerpoint/2010/main" val="1873353185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f1acea53dc40e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10">
            <a:extLst xmlns:a="http://schemas.openxmlformats.org/drawingml/2006/main">
              <a:ext uri="{FF2B5EF4-FFF2-40B4-BE49-F238E27FC236}">
                <a16:creationId xmlns:a16="http://schemas.microsoft.com/office/drawing/2014/main" id="{84EE3516-0295-45E0-9368-818077849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99000"/>
                </a:srgbClr>
              </a:gs>
              <a:gs pos="50000">
                <a:srgbClr val="071D2B">
                  <a:alpha val="97000"/>
                </a:srgbClr>
              </a:gs>
              <a:gs pos="65000">
                <a:srgbClr val="071D2B">
                  <a:alpha val="58000"/>
                </a:srgbClr>
              </a:gs>
              <a:gs pos="81000">
                <a:srgbClr val="071D2B">
                  <a:alpha val="13000"/>
                </a:srgbClr>
              </a:gs>
              <a:gs pos="100000">
                <a:srgbClr val="071D2B">
                  <a:alpha val="200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10">
            <a:extLst xmlns:a="http://schemas.openxmlformats.org/drawingml/2006/main">
              <a:ext uri="{FF2B5EF4-FFF2-40B4-BE49-F238E27FC236}">
                <a16:creationId xmlns:a16="http://schemas.microsoft.com/office/drawing/2014/main" id="{6BB7F649-8806-4F88-87F4-742666BA8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0"/>
                </a:srgbClr>
              </a:gs>
              <a:gs pos="42000">
                <a:srgbClr val="071D2B">
                  <a:alpha val="55000"/>
                </a:srgbClr>
              </a:gs>
              <a:gs pos="100000">
                <a:srgbClr val="071D2B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c636c640c44282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75C6A0C5-1F3F-4DC2-BAF6-C43D69BEB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3A5101CE-750D-4FCC-B7B3-459791E75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10">
            <a:extLst xmlns:a="http://schemas.openxmlformats.org/drawingml/2006/main">
              <a:ext uri="{FF2B5EF4-FFF2-40B4-BE49-F238E27FC236}">
                <a16:creationId xmlns:a16="http://schemas.microsoft.com/office/drawing/2014/main" id="{7F632EA2-CBC5-4BF1-B106-311F0A669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rPr>
              <a:t>10</a:t>
            </a:r>
          </a:p>
        </p:txBody>
      </p:sp>
      <p:sp>
        <p:nvSpPr>
          <p:cNvPr id="8" name="title-10">
            <a:extLst xmlns:a="http://schemas.openxmlformats.org/drawingml/2006/main">
              <a:ext uri="{FF2B5EF4-FFF2-40B4-BE49-F238E27FC236}">
                <a16:creationId xmlns:a16="http://schemas.microsoft.com/office/drawing/2014/main" id="{EC0928AC-B731-4D37-966F-ACAD1F8BE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24000"/>
            <a:ext cx="12763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AI原生</a:t>
            </a:r>
          </a:p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围绕经营问题组织工作</a:t>
            </a:r>
          </a:p>
        </p:txBody>
      </p:sp>
      <p:sp>
        <p:nvSpPr>
          <p:cNvPr id="9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4463C79B-D7F3-46DD-B2F1-176B26B124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43300"/>
            <a:ext cx="857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10" name="native-layer-1">
            <a:extLst xmlns:a="http://schemas.openxmlformats.org/drawingml/2006/main">
              <a:ext uri="{FF2B5EF4-FFF2-40B4-BE49-F238E27FC236}">
                <a16:creationId xmlns:a16="http://schemas.microsoft.com/office/drawing/2014/main" id="{BC08463A-E6C8-4881-997D-4C4D6C506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76650"/>
            <a:ext cx="8715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管理者提出问题</a:t>
            </a:r>
          </a:p>
        </p:txBody>
      </p:sp>
      <p:sp>
        <p:nvSpPr>
          <p:cNvPr id="11" name="native-layer-detail-1">
            <a:extLst xmlns:a="http://schemas.openxmlformats.org/drawingml/2006/main">
              <a:ext uri="{FF2B5EF4-FFF2-40B4-BE49-F238E27FC236}">
                <a16:creationId xmlns:a16="http://schemas.microsoft.com/office/drawing/2014/main" id="{79C94A14-D333-4673-99E5-EFBEFCC3F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71950"/>
            <a:ext cx="914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例如：哪些应收已经逾期？</a:t>
            </a:r>
          </a:p>
        </p:txBody>
      </p:sp>
      <p:sp>
        <p:nvSpPr>
          <p:cNvPr id="1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C7AECBCC-075D-4ADA-8C6A-91F01DC6B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10100"/>
            <a:ext cx="857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13" name="native-layer-2">
            <a:extLst xmlns:a="http://schemas.openxmlformats.org/drawingml/2006/main">
              <a:ext uri="{FF2B5EF4-FFF2-40B4-BE49-F238E27FC236}">
                <a16:creationId xmlns:a16="http://schemas.microsoft.com/office/drawing/2014/main" id="{50DCAA78-FA86-440E-99F9-39ABA0630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43450"/>
            <a:ext cx="8715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定海 AIOS</a:t>
            </a:r>
          </a:p>
        </p:txBody>
      </p:sp>
      <p:sp>
        <p:nvSpPr>
          <p:cNvPr id="14" name="native-layer-detail-2">
            <a:extLst xmlns:a="http://schemas.openxmlformats.org/drawingml/2006/main">
              <a:ext uri="{FF2B5EF4-FFF2-40B4-BE49-F238E27FC236}">
                <a16:creationId xmlns:a16="http://schemas.microsoft.com/office/drawing/2014/main" id="{B6E2AD5E-8012-4EAB-9990-CC239E58A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38750"/>
            <a:ext cx="914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理解企业规则，组织数据、工具与处理建议。</a:t>
            </a:r>
          </a:p>
        </p:txBody>
      </p:sp>
      <p:sp>
        <p:nvSpPr>
          <p:cNvPr id="1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B1A38887-482B-42D0-821B-57C7D605D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76900"/>
            <a:ext cx="857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16" name="native-layer-3">
            <a:extLst xmlns:a="http://schemas.openxmlformats.org/drawingml/2006/main">
              <a:ext uri="{FF2B5EF4-FFF2-40B4-BE49-F238E27FC236}">
                <a16:creationId xmlns:a16="http://schemas.microsoft.com/office/drawing/2014/main" id="{FC267D58-C004-4D08-BDEA-63BC398D9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10250"/>
            <a:ext cx="871537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现有业务系统</a:t>
            </a:r>
          </a:p>
        </p:txBody>
      </p:sp>
      <p:sp>
        <p:nvSpPr>
          <p:cNvPr id="17" name="native-layer-detail-3">
            <a:extLst xmlns:a="http://schemas.openxmlformats.org/drawingml/2006/main">
              <a:ext uri="{FF2B5EF4-FFF2-40B4-BE49-F238E27FC236}">
                <a16:creationId xmlns:a16="http://schemas.microsoft.com/office/drawing/2014/main" id="{69571C45-861F-4CE7-ACB9-A71EDC21A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305550"/>
            <a:ext cx="9144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保留业务事实，执行获准动作并返回结果。</a:t>
            </a:r>
          </a:p>
        </p:txBody>
      </p:sp>
      <p:sp>
        <p:nvSpPr>
          <p:cNvPr id="18" name="scope-10">
            <a:extLst xmlns:a="http://schemas.openxmlformats.org/drawingml/2006/main">
              <a:ext uri="{FF2B5EF4-FFF2-40B4-BE49-F238E27FC236}">
                <a16:creationId xmlns:a16="http://schemas.microsoft.com/office/drawing/2014/main" id="{9DF8561E-7F1E-457E-886F-A94EE3896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Odoo有接入基础；其他ERP及系统需评估接口和适配。权限、审批和人工接管贯穿全程。</a:t>
            </a:r>
          </a:p>
        </p:txBody>
      </p:sp>
    </p:spTree>
    <p:extLst>
      <p:ext uri="{BB962C8B-B14F-4D97-AF65-F5344CB8AC3E}">
        <p14:creationId xmlns:p14="http://schemas.microsoft.com/office/powerpoint/2010/main" val="152795587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a00e9a702a45d5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A0AD1C77-06FF-450F-8698-D83E82845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5B987EE4-2BFF-4D2F-B394-69D9E1A79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11">
            <a:extLst xmlns:a="http://schemas.openxmlformats.org/drawingml/2006/main">
              <a:ext uri="{FF2B5EF4-FFF2-40B4-BE49-F238E27FC236}">
                <a16:creationId xmlns:a16="http://schemas.microsoft.com/office/drawing/2014/main" id="{B030E121-8CE3-4120-96A1-093B2C788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11</a:t>
            </a:r>
          </a:p>
        </p:txBody>
      </p:sp>
      <p:sp>
        <p:nvSpPr>
          <p:cNvPr id="5" name="title-11">
            <a:extLst xmlns:a="http://schemas.openxmlformats.org/drawingml/2006/main">
              <a:ext uri="{FF2B5EF4-FFF2-40B4-BE49-F238E27FC236}">
                <a16:creationId xmlns:a16="http://schemas.microsoft.com/office/drawing/2014/main" id="{919265D9-CEB0-468B-886A-33A09350B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1314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同样的团队</a:t>
            </a:r>
          </a:p>
          <a:p xmlns:a="http://schemas.openxmlformats.org/drawingml/2006/main">
            <a:pPr algn="l">
              <a:buNone/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能多做多少业务？</a:t>
            </a:r>
          </a:p>
        </p:txBody>
      </p:sp>
      <p:sp>
        <p:nvSpPr>
          <p:cNvPr id="6" name="电器行业人效提升目标">
            <a:extLst xmlns:a="http://schemas.openxmlformats.org/drawingml/2006/main">
              <a:ext uri="{FF2B5EF4-FFF2-40B4-BE49-F238E27FC236}">
                <a16:creationId xmlns:a16="http://schemas.microsoft.com/office/drawing/2014/main" id="{5086EE35-2712-407C-B185-4B59E7DC3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57600"/>
            <a:ext cx="65722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电器行业  人效提升目标</a:t>
            </a:r>
          </a:p>
        </p:txBody>
      </p:sp>
      <p:sp>
        <p:nvSpPr>
          <p:cNvPr id="7" name="人效提升目标30%–50%">
            <a:extLst xmlns:a="http://schemas.openxmlformats.org/drawingml/2006/main">
              <a:ext uri="{FF2B5EF4-FFF2-40B4-BE49-F238E27FC236}">
                <a16:creationId xmlns:a16="http://schemas.microsoft.com/office/drawing/2014/main" id="{6148B915-EA11-48D4-B51F-2E2E4BB0E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095750"/>
            <a:ext cx="7048500" cy="2019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450" b="0">
                <a:solidFill>
                  <a:srgbClr val="071D2B"/>
                </a:solidFill>
                <a:latin typeface="Avenir Next"/>
                <a:ea typeface="Avenir Next"/>
                <a:cs typeface="Avenir Next"/>
              </a:defRPr>
            </a:pPr>
            <a:r>
              <a:rPr sz="9450" b="0">
                <a:solidFill>
                  <a:srgbClr val="071D2B"/>
                </a:solidFill>
                <a:latin typeface="Avenir Next"/>
                <a:ea typeface="Avenir Next"/>
                <a:cs typeface="Avenir Next"/>
              </a:rPr>
              <a:t>30%–50%</a:t>
            </a:r>
          </a:p>
        </p:txBody>
      </p:sp>
      <p:sp>
        <p:nvSpPr>
          <p:cNvPr id="8" name="同等工时下的目标业务量">
            <a:extLst xmlns:a="http://schemas.openxmlformats.org/drawingml/2006/main">
              <a:ext uri="{FF2B5EF4-FFF2-40B4-BE49-F238E27FC236}">
                <a16:creationId xmlns:a16="http://schemas.microsoft.com/office/drawing/2014/main" id="{BA7BC2F1-F9B7-497C-8668-7F349184E2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4000500"/>
            <a:ext cx="657225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6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6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同等工时，原来完成100笔，</a:t>
            </a:r>
          </a:p>
          <a:p xmlns:a="http://schemas.openxmlformats.org/drawingml/2006/main">
            <a:pPr algn="l">
              <a:buNone/>
              <a:defRPr sz="26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6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目标完成130–150笔。</a:t>
            </a:r>
          </a:p>
        </p:txBody>
      </p:sp>
      <p:sp>
        <p:nvSpPr>
          <p:cNvPr id="9" name="人效目标比较口径">
            <a:extLst xmlns:a="http://schemas.openxmlformats.org/drawingml/2006/main">
              <a:ext uri="{FF2B5EF4-FFF2-40B4-BE49-F238E27FC236}">
                <a16:creationId xmlns:a16="http://schemas.microsoft.com/office/drawing/2014/main" id="{61D6A15B-1C32-457A-9D77-4802BD9F9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96225" y="5534025"/>
            <a:ext cx="6572250" cy="10763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按同类业务、同等质量比较，</a:t>
            </a:r>
          </a:p>
          <a:p xmlns:a="http://schemas.openxmlformats.org/drawingml/2006/main">
            <a:pPr algn="l">
              <a:buNone/>
              <a:def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复核纠错计入工时。</a:t>
            </a:r>
          </a:p>
        </p:txBody>
      </p:sp>
      <p:sp>
        <p:nvSpPr>
          <p:cNvPr id="10" name="scope-11">
            <a:extLst xmlns:a="http://schemas.openxmlformats.org/drawingml/2006/main">
              <a:ext uri="{FF2B5EF4-FFF2-40B4-BE49-F238E27FC236}">
                <a16:creationId xmlns:a16="http://schemas.microsoft.com/office/drawing/2014/main" id="{E05EBDBB-B2B7-4925-96E6-0FEB5108E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电器行业典型业务场景的试点目标，非已验证客户实绩。实际效果以试点测算为准，不代表减员或现金节省。</a:t>
            </a:r>
          </a:p>
        </p:txBody>
      </p:sp>
    </p:spTree>
    <p:extLst>
      <p:ext uri="{BB962C8B-B14F-4D97-AF65-F5344CB8AC3E}">
        <p14:creationId xmlns:p14="http://schemas.microsoft.com/office/powerpoint/2010/main" val="11514629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279938013c64868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78A5C119-58AD-43C7-87B6-1A30D5FE0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B207C128-E5E0-4188-ACCA-5D9FD7012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12">
            <a:extLst xmlns:a="http://schemas.openxmlformats.org/drawingml/2006/main">
              <a:ext uri="{FF2B5EF4-FFF2-40B4-BE49-F238E27FC236}">
                <a16:creationId xmlns:a16="http://schemas.microsoft.com/office/drawing/2014/main" id="{1C3CF6B0-420E-4E75-98CF-72073AE4B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12</a:t>
            </a:r>
          </a:p>
        </p:txBody>
      </p:sp>
      <p:sp>
        <p:nvSpPr>
          <p:cNvPr id="5" name="title-12">
            <a:extLst xmlns:a="http://schemas.openxmlformats.org/drawingml/2006/main">
              <a:ext uri="{FF2B5EF4-FFF2-40B4-BE49-F238E27FC236}">
                <a16:creationId xmlns:a16="http://schemas.microsoft.com/office/drawing/2014/main" id="{162A8B9F-FC17-430F-942E-B22A0AF4C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1314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拿一张真实报表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从最头疼的问题开始</a:t>
            </a:r>
          </a:p>
        </p:txBody>
      </p:sp>
      <p:sp>
        <p:nvSpPr>
          <p:cNvPr id="6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3BB07241-C389-4321-906A-E58077B3C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81400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7" name="一份脱敏报表">
            <a:extLst xmlns:a="http://schemas.openxmlformats.org/drawingml/2006/main">
              <a:ext uri="{FF2B5EF4-FFF2-40B4-BE49-F238E27FC236}">
                <a16:creationId xmlns:a16="http://schemas.microsoft.com/office/drawing/2014/main" id="{B3C22B63-5848-4910-9C1A-0DBF48DE8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4438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一份脱敏报表</a:t>
            </a:r>
          </a:p>
        </p:txBody>
      </p:sp>
      <p:sp>
        <p:nvSpPr>
          <p:cNvPr id="8" name="看清现在怎样查数、怎样核对。">
            <a:extLst xmlns:a="http://schemas.openxmlformats.org/drawingml/2006/main">
              <a:ext uri="{FF2B5EF4-FFF2-40B4-BE49-F238E27FC236}">
                <a16:creationId xmlns:a16="http://schemas.microsoft.com/office/drawing/2014/main" id="{86CE4F6E-8A70-48CD-B0A7-394C5C1F7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3771900"/>
            <a:ext cx="88011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看清现在怎样查数、怎样核对。</a:t>
            </a:r>
          </a:p>
        </p:txBody>
      </p:sp>
      <p:sp>
        <p:nvSpPr>
          <p:cNvPr id="9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A5201F33-6965-4177-966E-16AB272B1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76750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10" name="一位业务负责人">
            <a:extLst xmlns:a="http://schemas.openxmlformats.org/drawingml/2006/main">
              <a:ext uri="{FF2B5EF4-FFF2-40B4-BE49-F238E27FC236}">
                <a16:creationId xmlns:a16="http://schemas.microsoft.com/office/drawing/2014/main" id="{74752605-67CF-412B-BB91-B764993B2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29150"/>
            <a:ext cx="4438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一位业务负责人</a:t>
            </a:r>
          </a:p>
        </p:txBody>
      </p:sp>
      <p:sp>
        <p:nvSpPr>
          <p:cNvPr id="11" name="确认业务口径和真实处理方式。">
            <a:extLst xmlns:a="http://schemas.openxmlformats.org/drawingml/2006/main">
              <a:ext uri="{FF2B5EF4-FFF2-40B4-BE49-F238E27FC236}">
                <a16:creationId xmlns:a16="http://schemas.microsoft.com/office/drawing/2014/main" id="{39419488-26B3-4E57-9194-2CC4E8F61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667250"/>
            <a:ext cx="88011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确认业务口径和真实处理方式。</a:t>
            </a:r>
          </a:p>
        </p:txBody>
      </p:sp>
      <p:sp>
        <p:nvSpPr>
          <p:cNvPr id="1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A6CD1B7B-6403-4F29-852A-A4E59167A3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72100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13" name="一个验收问题">
            <a:extLst xmlns:a="http://schemas.openxmlformats.org/drawingml/2006/main">
              <a:ext uri="{FF2B5EF4-FFF2-40B4-BE49-F238E27FC236}">
                <a16:creationId xmlns:a16="http://schemas.microsoft.com/office/drawing/2014/main" id="{FD5DC727-98F0-4EFA-AA8F-CF93AF76A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24500"/>
            <a:ext cx="44386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75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一个验收问题</a:t>
            </a:r>
          </a:p>
        </p:txBody>
      </p:sp>
      <p:sp>
        <p:nvSpPr>
          <p:cNvPr id="14" name="说明做到什么程度，才值得继续投入。">
            <a:extLst xmlns:a="http://schemas.openxmlformats.org/drawingml/2006/main">
              <a:ext uri="{FF2B5EF4-FFF2-40B4-BE49-F238E27FC236}">
                <a16:creationId xmlns:a16="http://schemas.microsoft.com/office/drawing/2014/main" id="{82CFB57B-1157-4F88-9F57-7E8A617B6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5562600"/>
            <a:ext cx="8801100" cy="6572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说明做到什么程度，才值得继续投入。</a:t>
            </a:r>
          </a:p>
        </p:txBody>
      </p:sp>
      <p:sp>
        <p:nvSpPr>
          <p:cNvPr id="15" name="decision-12">
            <a:extLst xmlns:a="http://schemas.openxmlformats.org/drawingml/2006/main">
              <a:ext uri="{FF2B5EF4-FFF2-40B4-BE49-F238E27FC236}">
                <a16:creationId xmlns:a16="http://schemas.microsoft.com/office/drawing/2014/main" id="{D9151C8E-0145-4A8B-A08E-E8F6118708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67500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先选库存或应收的一项，真实业务验证有效后再扩大。</a:t>
            </a:r>
          </a:p>
        </p:txBody>
      </p:sp>
      <p:sp>
        <p:nvSpPr>
          <p:cNvPr id="16" name="scope-12">
            <a:extLst xmlns:a="http://schemas.openxmlformats.org/drawingml/2006/main">
              <a:ext uri="{FF2B5EF4-FFF2-40B4-BE49-F238E27FC236}">
                <a16:creationId xmlns:a16="http://schemas.microsoft.com/office/drawing/2014/main" id="{4A86667F-B134-4AB2-B170-60A77282D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数据接入、建议周期、权限和验收模板详见配套实施与场景指南。</a:t>
            </a:r>
          </a:p>
        </p:txBody>
      </p:sp>
    </p:spTree>
    <p:extLst>
      <p:ext uri="{BB962C8B-B14F-4D97-AF65-F5344CB8AC3E}">
        <p14:creationId xmlns:p14="http://schemas.microsoft.com/office/powerpoint/2010/main" val="1330718625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4f12f848f342cd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13">
            <a:extLst xmlns:a="http://schemas.openxmlformats.org/drawingml/2006/main">
              <a:ext uri="{FF2B5EF4-FFF2-40B4-BE49-F238E27FC236}">
                <a16:creationId xmlns:a16="http://schemas.microsoft.com/office/drawing/2014/main" id="{FEBA3D11-421E-4D02-A7C2-273C849D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93000"/>
                </a:srgbClr>
              </a:gs>
              <a:gs pos="47000">
                <a:srgbClr val="071D2B">
                  <a:alpha val="80000"/>
                </a:srgbClr>
              </a:gs>
              <a:gs pos="76000">
                <a:srgbClr val="071D2B">
                  <a:alpha val="38000"/>
                </a:srgbClr>
              </a:gs>
              <a:gs pos="100000">
                <a:srgbClr val="071D2B">
                  <a:alpha val="1200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13">
            <a:extLst xmlns:a="http://schemas.openxmlformats.org/drawingml/2006/main">
              <a:ext uri="{FF2B5EF4-FFF2-40B4-BE49-F238E27FC236}">
                <a16:creationId xmlns:a16="http://schemas.microsoft.com/office/drawing/2014/main" id="{CAFBBF9E-3C17-461A-B566-E9904A5DF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0"/>
                </a:srgbClr>
              </a:gs>
              <a:gs pos="42000">
                <a:srgbClr val="071D2B">
                  <a:alpha val="55000"/>
                </a:srgbClr>
              </a:gs>
              <a:gs pos="100000">
                <a:srgbClr val="071D2B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7ca4828ad144488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838450" cy="340920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0DBE1A35-B0CF-4BC3-A6DD-7CAAF703E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49671F0D-DD80-4F21-A721-2FE7723F3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13">
            <a:extLst xmlns:a="http://schemas.openxmlformats.org/drawingml/2006/main">
              <a:ext uri="{FF2B5EF4-FFF2-40B4-BE49-F238E27FC236}">
                <a16:creationId xmlns:a16="http://schemas.microsoft.com/office/drawing/2014/main" id="{C1CFFCC7-CF6E-4D8F-8372-A650BE33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rPr>
              <a:t>13</a:t>
            </a:r>
          </a:p>
        </p:txBody>
      </p:sp>
      <p:sp>
        <p:nvSpPr>
          <p:cNvPr id="8" name="title-13">
            <a:extLst xmlns:a="http://schemas.openxmlformats.org/drawingml/2006/main">
              <a:ext uri="{FF2B5EF4-FFF2-40B4-BE49-F238E27FC236}">
                <a16:creationId xmlns:a16="http://schemas.microsoft.com/office/drawing/2014/main" id="{6905F20D-A444-461C-9921-5A241EA82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476500"/>
            <a:ext cx="13525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540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540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下一次经营会上</a:t>
            </a:r>
          </a:p>
          <a:p xmlns:a="http://schemas.openxmlformats.org/drawingml/2006/main">
            <a:pPr algn="l">
              <a:defRPr sz="540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540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你最想当场问清什么？</a:t>
            </a:r>
          </a:p>
        </p:txBody>
      </p:sp>
      <p:sp>
        <p:nvSpPr>
          <p:cNvPr id="9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5E2C7D5C-86C2-4D67-8033-84C71E340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4829175"/>
            <a:ext cx="12954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550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10" name="从一个真实问题，开始验证。">
            <a:extLst xmlns:a="http://schemas.openxmlformats.org/drawingml/2006/main">
              <a:ext uri="{FF2B5EF4-FFF2-40B4-BE49-F238E27FC236}">
                <a16:creationId xmlns:a16="http://schemas.microsoft.com/office/drawing/2014/main" id="{22360C4D-13BB-47FD-A3D5-2E7E0B5A0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5553075"/>
            <a:ext cx="124777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400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从一个真实问题，开始验证。</a:t>
            </a:r>
          </a:p>
        </p:txBody>
      </p:sp>
      <p:sp>
        <p:nvSpPr>
          <p:cNvPr id="11" name="dinghai.ai">
            <a:extLst xmlns:a="http://schemas.openxmlformats.org/drawingml/2006/main">
              <a:ext uri="{FF2B5EF4-FFF2-40B4-BE49-F238E27FC236}">
                <a16:creationId xmlns:a16="http://schemas.microsoft.com/office/drawing/2014/main" id="{55D0B34D-C8E7-4CFE-ADDF-88F0914D6C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" y="6686550"/>
            <a:ext cx="7048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775" b="0">
                <a:solidFill>
                  <a:srgbClr val="FFFFFF"/>
                </a:solidFill>
                <a:latin typeface="Avenir Next"/>
                <a:ea typeface="Avenir Next"/>
                <a:cs typeface="Avenir Next"/>
              </a:defRPr>
            </a:pPr>
            <a:r>
              <a:rPr sz="2775" b="0">
                <a:solidFill>
                  <a:srgbClr val="FFFFFF"/>
                </a:solidFill>
                <a:latin typeface="Avenir Next"/>
                <a:ea typeface="Avenir Next"/>
                <a:cs typeface="Avenir Next"/>
              </a:rPr>
              <a:t>dinghai.ai</a:t>
            </a:r>
          </a:p>
        </p:txBody>
      </p:sp>
    </p:spTree>
    <p:extLst>
      <p:ext uri="{BB962C8B-B14F-4D97-AF65-F5344CB8AC3E}">
        <p14:creationId xmlns:p14="http://schemas.microsoft.com/office/powerpoint/2010/main" val="81728370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8fa1e7ef6654074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2">
            <a:extLst xmlns:a="http://schemas.openxmlformats.org/drawingml/2006/main">
              <a:ext uri="{FF2B5EF4-FFF2-40B4-BE49-F238E27FC236}">
                <a16:creationId xmlns:a16="http://schemas.microsoft.com/office/drawing/2014/main" id="{3A0CF117-1B17-4987-8961-3F91C9DFF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98000"/>
                </a:srgbClr>
              </a:gs>
              <a:gs pos="47000">
                <a:srgbClr val="071D2B">
                  <a:alpha val="94000"/>
                </a:srgbClr>
              </a:gs>
              <a:gs pos="64000">
                <a:srgbClr val="071D2B">
                  <a:alpha val="42000"/>
                </a:srgbClr>
              </a:gs>
              <a:gs pos="79000">
                <a:srgbClr val="071D2B">
                  <a:alpha val="10000"/>
                </a:srgbClr>
              </a:gs>
              <a:gs pos="100000">
                <a:srgbClr val="071D2B">
                  <a:alpha val="800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2">
            <a:extLst xmlns:a="http://schemas.openxmlformats.org/drawingml/2006/main">
              <a:ext uri="{FF2B5EF4-FFF2-40B4-BE49-F238E27FC236}">
                <a16:creationId xmlns:a16="http://schemas.microsoft.com/office/drawing/2014/main" id="{4C2E7302-1607-4105-9075-9C9E41191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0"/>
                </a:srgbClr>
              </a:gs>
              <a:gs pos="42000">
                <a:srgbClr val="071D2B">
                  <a:alpha val="55000"/>
                </a:srgbClr>
              </a:gs>
              <a:gs pos="100000">
                <a:srgbClr val="071D2B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4316212c894630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916C8B53-F3A8-46FE-8037-BAF04B677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78C32539-0F63-46F6-925A-EBF695A2E6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02">
            <a:extLst xmlns:a="http://schemas.openxmlformats.org/drawingml/2006/main">
              <a:ext uri="{FF2B5EF4-FFF2-40B4-BE49-F238E27FC236}">
                <a16:creationId xmlns:a16="http://schemas.microsoft.com/office/drawing/2014/main" id="{F7047642-8DEB-427C-9361-E3BF4BCD2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rPr>
              <a:t>02</a:t>
            </a:r>
          </a:p>
        </p:txBody>
      </p:sp>
      <p:sp>
        <p:nvSpPr>
          <p:cNvPr id="8" name="title-2">
            <a:extLst xmlns:a="http://schemas.openxmlformats.org/drawingml/2006/main">
              <a:ext uri="{FF2B5EF4-FFF2-40B4-BE49-F238E27FC236}">
                <a16:creationId xmlns:a16="http://schemas.microsoft.com/office/drawing/2014/main" id="{C3627647-7FFC-4F3F-9084-5182E0178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90675"/>
            <a:ext cx="8715375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人都在忙</a:t>
            </a:r>
          </a:p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老板还在等答案</a:t>
            </a:r>
          </a:p>
        </p:txBody>
      </p:sp>
      <p:sp>
        <p:nvSpPr>
          <p:cNvPr id="9" name="财务说">
            <a:extLst xmlns:a="http://schemas.openxmlformats.org/drawingml/2006/main">
              <a:ext uri="{FF2B5EF4-FFF2-40B4-BE49-F238E27FC236}">
                <a16:creationId xmlns:a16="http://schemas.microsoft.com/office/drawing/2014/main" id="{8E2F3046-3D27-44BD-8B18-BDAA667E4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81425"/>
            <a:ext cx="7905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财务说</a:t>
            </a:r>
          </a:p>
        </p:txBody>
      </p:sp>
      <p:sp>
        <p:nvSpPr>
          <p:cNvPr id="10" name="应收在表里，哪些能回还要逐个核实。">
            <a:extLst xmlns:a="http://schemas.openxmlformats.org/drawingml/2006/main">
              <a:ext uri="{FF2B5EF4-FFF2-40B4-BE49-F238E27FC236}">
                <a16:creationId xmlns:a16="http://schemas.microsoft.com/office/drawing/2014/main" id="{FA38B00C-8498-417E-ACEE-C98CC9378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19575"/>
            <a:ext cx="7905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应收在表里，哪些能回还要逐个核实。</a:t>
            </a:r>
          </a:p>
        </p:txBody>
      </p:sp>
      <p:sp>
        <p:nvSpPr>
          <p:cNvPr id="11" name="销售说">
            <a:extLst xmlns:a="http://schemas.openxmlformats.org/drawingml/2006/main">
              <a:ext uri="{FF2B5EF4-FFF2-40B4-BE49-F238E27FC236}">
                <a16:creationId xmlns:a16="http://schemas.microsoft.com/office/drawing/2014/main" id="{DCF74FF6-7376-47DC-BFF3-3211F0B76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7905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销售说</a:t>
            </a:r>
          </a:p>
        </p:txBody>
      </p:sp>
      <p:sp>
        <p:nvSpPr>
          <p:cNvPr id="12" name="客户已经联系了，具体变化还要再查。">
            <a:extLst xmlns:a="http://schemas.openxmlformats.org/drawingml/2006/main">
              <a:ext uri="{FF2B5EF4-FFF2-40B4-BE49-F238E27FC236}">
                <a16:creationId xmlns:a16="http://schemas.microsoft.com/office/drawing/2014/main" id="{CE105E17-0BF1-439C-B259-9EEAE65E4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48275"/>
            <a:ext cx="7905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客户已经联系了，具体变化还要再查。</a:t>
            </a:r>
          </a:p>
        </p:txBody>
      </p:sp>
      <p:sp>
        <p:nvSpPr>
          <p:cNvPr id="13" name="老板真正想问">
            <a:extLst xmlns:a="http://schemas.openxmlformats.org/drawingml/2006/main">
              <a:ext uri="{FF2B5EF4-FFF2-40B4-BE49-F238E27FC236}">
                <a16:creationId xmlns:a16="http://schemas.microsoft.com/office/drawing/2014/main" id="{74DCDB30-BA87-48F3-8EE2-A4C2F176F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38825"/>
            <a:ext cx="7905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老板真正想问</a:t>
            </a:r>
          </a:p>
        </p:txBody>
      </p:sp>
      <p:sp>
        <p:nvSpPr>
          <p:cNvPr id="14" name="今天先盯谁，谁来处理，何时看结果？">
            <a:extLst xmlns:a="http://schemas.openxmlformats.org/drawingml/2006/main">
              <a:ext uri="{FF2B5EF4-FFF2-40B4-BE49-F238E27FC236}">
                <a16:creationId xmlns:a16="http://schemas.microsoft.com/office/drawing/2014/main" id="{B57203BC-BE6E-4E34-9739-6131BEDCE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76975"/>
            <a:ext cx="7905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今天先盯谁，谁来处理，何时看结果？</a:t>
            </a:r>
          </a:p>
        </p:txBody>
      </p:sp>
      <p:sp>
        <p:nvSpPr>
          <p:cNvPr id="15" name="scope-2">
            <a:extLst xmlns:a="http://schemas.openxmlformats.org/drawingml/2006/main">
              <a:ext uri="{FF2B5EF4-FFF2-40B4-BE49-F238E27FC236}">
                <a16:creationId xmlns:a16="http://schemas.microsoft.com/office/drawing/2014/main" id="{F7F24FAE-31B8-4D8F-890D-697835AC0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典型管理场景示意，非真实客户访谈。</a:t>
            </a:r>
          </a:p>
        </p:txBody>
      </p:sp>
    </p:spTree>
    <p:extLst>
      <p:ext uri="{BB962C8B-B14F-4D97-AF65-F5344CB8AC3E}">
        <p14:creationId xmlns:p14="http://schemas.microsoft.com/office/powerpoint/2010/main" val="1511698338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c4d0ccd1ce4f3c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98B91937-F52C-4BD2-8225-0884CC921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BC949D8C-5C8D-4552-93B6-C339FB0955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03">
            <a:extLst xmlns:a="http://schemas.openxmlformats.org/drawingml/2006/main">
              <a:ext uri="{FF2B5EF4-FFF2-40B4-BE49-F238E27FC236}">
                <a16:creationId xmlns:a16="http://schemas.microsoft.com/office/drawing/2014/main" id="{FC2EF25B-CBD4-40D4-9F69-E39AE8732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03</a:t>
            </a:r>
          </a:p>
        </p:txBody>
      </p:sp>
      <p:sp>
        <p:nvSpPr>
          <p:cNvPr id="5" name="title-3">
            <a:extLst xmlns:a="http://schemas.openxmlformats.org/drawingml/2006/main">
              <a:ext uri="{FF2B5EF4-FFF2-40B4-BE49-F238E27FC236}">
                <a16:creationId xmlns:a16="http://schemas.microsoft.com/office/drawing/2014/main" id="{C6B0028A-F244-4947-9BB7-EB8EAE1D1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1314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谁的钱还没回来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今天该先盯谁？</a:t>
            </a:r>
          </a:p>
        </p:txBody>
      </p:sp>
      <p:sp>
        <p:nvSpPr>
          <p:cNvPr id="6" name="示例中的逾期应收合计">
            <a:extLst xmlns:a="http://schemas.openxmlformats.org/drawingml/2006/main">
              <a:ext uri="{FF2B5EF4-FFF2-40B4-BE49-F238E27FC236}">
                <a16:creationId xmlns:a16="http://schemas.microsoft.com/office/drawing/2014/main" id="{197CEF56-8FA0-4DD8-9241-3331D4D14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05225"/>
            <a:ext cx="42386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0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示例中的逾期应收合计</a:t>
            </a:r>
          </a:p>
        </p:txBody>
      </p:sp>
      <p:sp>
        <p:nvSpPr>
          <p:cNvPr id="7" name="12">
            <a:extLst xmlns:a="http://schemas.openxmlformats.org/drawingml/2006/main">
              <a:ext uri="{FF2B5EF4-FFF2-40B4-BE49-F238E27FC236}">
                <a16:creationId xmlns:a16="http://schemas.microsoft.com/office/drawing/2014/main" id="{25951C2A-BB45-4EB9-841D-FAA8D430C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19575"/>
            <a:ext cx="3238500" cy="1562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9900" b="0">
                <a:solidFill>
                  <a:srgbClr val="071D2B"/>
                </a:solidFill>
                <a:latin typeface="Avenir Next"/>
                <a:ea typeface="Avenir Next"/>
                <a:cs typeface="Avenir Next"/>
              </a:defRPr>
            </a:pPr>
            <a:r>
              <a:rPr sz="9900" b="0">
                <a:solidFill>
                  <a:srgbClr val="071D2B"/>
                </a:solidFill>
                <a:latin typeface="Avenir Next"/>
                <a:ea typeface="Avenir Next"/>
                <a:cs typeface="Avenir Next"/>
              </a:rPr>
              <a:t>12</a:t>
            </a:r>
          </a:p>
        </p:txBody>
      </p:sp>
      <p:sp>
        <p:nvSpPr>
          <p:cNvPr id="8" name="万元">
            <a:extLst xmlns:a="http://schemas.openxmlformats.org/drawingml/2006/main">
              <a:ext uri="{FF2B5EF4-FFF2-40B4-BE49-F238E27FC236}">
                <a16:creationId xmlns:a16="http://schemas.microsoft.com/office/drawing/2014/main" id="{6D4904A3-8352-446F-ADC8-B61303BBE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219700"/>
            <a:ext cx="1619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5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5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万元</a:t>
            </a:r>
          </a:p>
        </p:txBody>
      </p:sp>
      <p:graphicFrame>
        <p:nvGraphicFramePr>
          <p:cNvPr id="20" name=""/>
          <p:cNvGraphicFramePr/>
          <p:nvPr/>
        </p:nvGraphicFramePr>
        <p:xfrm>
          <a:off xmlns:a="http://schemas.openxmlformats.org/drawingml/2006/main" x="5334000" y="3676650"/>
          <a:ext xmlns:a="http://schemas.openxmlformats.org/drawingml/2006/main" cx="9144000" cy="2247900"/>
        </p:xfrm>
        <a:graphic xmlns:a="http://schemas.openxmlformats.org/drawingml/2006/main">
          <a:graphicData uri="http://schemas.openxmlformats.org/drawingml/2006/table">
            <a:tbl>
              <a:tblPr firstRow="0" bandRow="0" bandCol="0"/>
              <a:tblGrid>
                <a:gridCol w="1619250"/>
                <a:gridCol w="1714500"/>
                <a:gridCol w="1762125"/>
                <a:gridCol w="4048125"/>
              </a:tblGrid>
              <a:tr h="74930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客户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逾期金额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最长逾期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下一步核实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甲客户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9万元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45天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发票争议是否已解决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  <a:tr h="74930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乙客户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3万元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10天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付款承诺有无到账凭据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</a:tbl>
          </a:graphicData>
        </a:graphic>
      </p:graphicFrame>
      <p:sp>
        <p:nvSpPr>
          <p:cNvPr id="10" name="decision-3">
            <a:extLst xmlns:a="http://schemas.openxmlformats.org/drawingml/2006/main">
              <a:ext uri="{FF2B5EF4-FFF2-40B4-BE49-F238E27FC236}">
                <a16:creationId xmlns:a16="http://schemas.microsoft.com/office/drawing/2014/main" id="{5AD5F543-B944-49B5-B23B-91280724C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438900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管理者决定催收顺序，定海把账龄与业务依据摆清楚。</a:t>
            </a:r>
          </a:p>
        </p:txBody>
      </p:sp>
      <p:sp>
        <p:nvSpPr>
          <p:cNvPr id="11" name="scope-3">
            <a:extLst xmlns:a="http://schemas.openxmlformats.org/drawingml/2006/main">
              <a:ext uri="{FF2B5EF4-FFF2-40B4-BE49-F238E27FC236}">
                <a16:creationId xmlns:a16="http://schemas.microsoft.com/office/drawing/2014/main" id="{84D8E75E-CAA4-460D-8CFB-981CE7ADD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虚构的账面应收示例，须核对已回未核销及争议款；不代表坏账或预计回款。</a:t>
            </a:r>
          </a:p>
        </p:txBody>
      </p:sp>
    </p:spTree>
    <p:extLst>
      <p:ext uri="{BB962C8B-B14F-4D97-AF65-F5344CB8AC3E}">
        <p14:creationId xmlns:p14="http://schemas.microsoft.com/office/powerpoint/2010/main" val="139460039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4024c35a9c4452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5FAE0A26-8648-45AF-AAA3-9F4F298D2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3ACDF492-842C-4D13-8C3F-C59B5C9D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04">
            <a:extLst xmlns:a="http://schemas.openxmlformats.org/drawingml/2006/main">
              <a:ext uri="{FF2B5EF4-FFF2-40B4-BE49-F238E27FC236}">
                <a16:creationId xmlns:a16="http://schemas.microsoft.com/office/drawing/2014/main" id="{2367E54C-63D1-4534-B89B-4250C6B9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04</a:t>
            </a:r>
          </a:p>
        </p:txBody>
      </p:sp>
      <p:sp>
        <p:nvSpPr>
          <p:cNvPr id="5" name="title-4">
            <a:extLst xmlns:a="http://schemas.openxmlformats.org/drawingml/2006/main">
              <a:ext uri="{FF2B5EF4-FFF2-40B4-BE49-F238E27FC236}">
                <a16:creationId xmlns:a16="http://schemas.microsoft.com/office/drawing/2014/main" id="{C3CF229C-DF00-4477-A530-6B5AC938E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7477125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老客户少下单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多久才会被发现？</a:t>
            </a:r>
          </a:p>
        </p:txBody>
      </p:sp>
      <p:sp>
        <p:nvSpPr>
          <p:cNvPr id="6" name="“他最近怎么不买了？”">
            <a:extLst xmlns:a="http://schemas.openxmlformats.org/drawingml/2006/main">
              <a:ext uri="{FF2B5EF4-FFF2-40B4-BE49-F238E27FC236}">
                <a16:creationId xmlns:a16="http://schemas.microsoft.com/office/drawing/2014/main" id="{F78274D4-EF84-445D-AABD-75A1E6E45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600450"/>
            <a:ext cx="67627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75" b="0">
                <a:solidFill>
                  <a:srgbClr val="347D7A"/>
                </a:solidFill>
                <a:latin typeface="Songti SC"/>
                <a:ea typeface="Songti SC"/>
                <a:cs typeface="Songti SC"/>
              </a:defRPr>
            </a:pPr>
            <a:r>
              <a:rPr sz="2475" b="0">
                <a:solidFill>
                  <a:srgbClr val="347D7A"/>
                </a:solidFill>
                <a:latin typeface="Songti SC"/>
                <a:ea typeface="Songti SC"/>
                <a:cs typeface="Songti SC"/>
              </a:rPr>
              <a:t>“他最近怎么不买了？”</a:t>
            </a:r>
          </a:p>
        </p:txBody>
      </p:sp>
      <p:sp>
        <p:nvSpPr>
          <p:cNvPr id="7" name="定海呈现变化">
            <a:extLst xmlns:a="http://schemas.openxmlformats.org/drawingml/2006/main">
              <a:ext uri="{FF2B5EF4-FFF2-40B4-BE49-F238E27FC236}">
                <a16:creationId xmlns:a16="http://schemas.microsoft.com/office/drawing/2014/main" id="{5847ECE5-DC18-4455-8A0C-C00377FDC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52925"/>
            <a:ext cx="6743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定海呈现变化</a:t>
            </a:r>
          </a:p>
        </p:txBody>
      </p:sp>
      <p:sp>
        <p:nvSpPr>
          <p:cNvPr id="8" name="同一客户的购买记录与比较窗口。">
            <a:extLst xmlns:a="http://schemas.openxmlformats.org/drawingml/2006/main">
              <a:ext uri="{FF2B5EF4-FFF2-40B4-BE49-F238E27FC236}">
                <a16:creationId xmlns:a16="http://schemas.microsoft.com/office/drawing/2014/main" id="{A5EED788-D9D9-4A7F-97E6-F630D1478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791075"/>
            <a:ext cx="67437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0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同一客户的购买记录与比较窗口。</a:t>
            </a:r>
          </a:p>
        </p:txBody>
      </p:sp>
      <p:sp>
        <p:nvSpPr>
          <p:cNvPr id="9" name="销售核实原因">
            <a:extLst xmlns:a="http://schemas.openxmlformats.org/drawingml/2006/main">
              <a:ext uri="{FF2B5EF4-FFF2-40B4-BE49-F238E27FC236}">
                <a16:creationId xmlns:a16="http://schemas.microsoft.com/office/drawing/2014/main" id="{DFFDBF4C-73FF-439E-AA2C-27F4D6046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62575"/>
            <a:ext cx="67437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销售核实原因</a:t>
            </a:r>
          </a:p>
        </p:txBody>
      </p:sp>
      <p:sp>
        <p:nvSpPr>
          <p:cNvPr id="10" name="采购周期变了，还是需求转向别处？">
            <a:extLst xmlns:a="http://schemas.openxmlformats.org/drawingml/2006/main">
              <a:ext uri="{FF2B5EF4-FFF2-40B4-BE49-F238E27FC236}">
                <a16:creationId xmlns:a16="http://schemas.microsoft.com/office/drawing/2014/main" id="{1EBD6956-DC20-49EC-9FD3-1B09ADF6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00725"/>
            <a:ext cx="67437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0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采购周期变了，还是需求转向别处？</a:t>
            </a:r>
          </a:p>
        </p:txBody>
      </p:sp>
      <p:graphicFrame>
        <p:nvGraphicFramePr>
          <p:cNvPr id="24" name="Chart"/>
          <p:cNvGraphicFramePr/>
          <p:nvPr/>
        </p:nvGraphicFramePr>
        <p:xfrm>
          <a:off xmlns:a="http://schemas.openxmlformats.org/drawingml/2006/main" x="7686675" y="2724150"/>
          <a:ext xmlns:a="http://schemas.openxmlformats.org/drawingml/2006/main" cx="6791325" cy="350520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b2ddbb8c121a41f0"/>
          </a:graphicData>
        </a:graphic>
      </p:graphicFrame>
      <p:sp>
        <p:nvSpPr>
          <p:cNvPr id="12" name="decision-4">
            <a:extLst xmlns:a="http://schemas.openxmlformats.org/drawingml/2006/main">
              <a:ext uri="{FF2B5EF4-FFF2-40B4-BE49-F238E27FC236}">
                <a16:creationId xmlns:a16="http://schemas.microsoft.com/office/drawing/2014/main" id="{EA94F58C-428A-4C38-B578-6D8C22CFC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515100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先看见变化，再带着依据联系客户。</a:t>
            </a:r>
          </a:p>
        </p:txBody>
      </p:sp>
      <p:sp>
        <p:nvSpPr>
          <p:cNvPr id="13" name="scope-4">
            <a:extLst xmlns:a="http://schemas.openxmlformats.org/drawingml/2006/main">
              <a:ext uri="{FF2B5EF4-FFF2-40B4-BE49-F238E27FC236}">
                <a16:creationId xmlns:a16="http://schemas.microsoft.com/office/drawing/2014/main" id="{3B136ACD-63B5-4239-8FC4-2A5E08234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虚构数据，连续两个30天窗口。次数下降不等于客户流失；提醒与跟进联动按需共创。</a:t>
            </a:r>
          </a:p>
        </p:txBody>
      </p:sp>
    </p:spTree>
    <p:extLst>
      <p:ext uri="{BB962C8B-B14F-4D97-AF65-F5344CB8AC3E}">
        <p14:creationId xmlns:p14="http://schemas.microsoft.com/office/powerpoint/2010/main" val="105827133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5948d5378842b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5">
            <a:extLst xmlns:a="http://schemas.openxmlformats.org/drawingml/2006/main">
              <a:ext uri="{FF2B5EF4-FFF2-40B4-BE49-F238E27FC236}">
                <a16:creationId xmlns:a16="http://schemas.microsoft.com/office/drawing/2014/main" id="{4C4093C6-AAC6-42C4-9001-916078F02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2F3F0">
                  <a:alpha val="99000"/>
                </a:srgbClr>
              </a:gs>
              <a:gs pos="43000">
                <a:srgbClr val="F2F3F0">
                  <a:alpha val="97000"/>
                </a:srgbClr>
              </a:gs>
              <a:gs pos="59000">
                <a:srgbClr val="F2F3F0">
                  <a:alpha val="45000"/>
                </a:srgbClr>
              </a:gs>
              <a:gs pos="78000">
                <a:srgbClr val="F2F3F0">
                  <a:alpha val="2000"/>
                </a:srgbClr>
              </a:gs>
              <a:gs pos="100000">
                <a:srgbClr val="F2F3F0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5">
            <a:extLst xmlns:a="http://schemas.openxmlformats.org/drawingml/2006/main">
              <a:ext uri="{FF2B5EF4-FFF2-40B4-BE49-F238E27FC236}">
                <a16:creationId xmlns:a16="http://schemas.microsoft.com/office/drawing/2014/main" id="{1756DFCA-6BCF-4F2B-8DFF-1032DD4FC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2F3F0">
                  <a:alpha val="0"/>
                </a:srgbClr>
              </a:gs>
              <a:gs pos="42000">
                <a:srgbClr val="F2F3F0">
                  <a:alpha val="55000"/>
                </a:srgbClr>
              </a:gs>
              <a:gs pos="100000">
                <a:srgbClr val="F2F3F0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211d3637334864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963CAAF7-70BD-4C6B-886D-A0B309CD2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5F6A4A28-51A0-4D3A-8A67-B75D10AF8F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05">
            <a:extLst xmlns:a="http://schemas.openxmlformats.org/drawingml/2006/main">
              <a:ext uri="{FF2B5EF4-FFF2-40B4-BE49-F238E27FC236}">
                <a16:creationId xmlns:a16="http://schemas.microsoft.com/office/drawing/2014/main" id="{A197B920-A02F-459B-8D48-6BECC1267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05</a:t>
            </a:r>
          </a:p>
        </p:txBody>
      </p:sp>
      <p:sp>
        <p:nvSpPr>
          <p:cNvPr id="8" name="title-5">
            <a:extLst xmlns:a="http://schemas.openxmlformats.org/drawingml/2006/main">
              <a:ext uri="{FF2B5EF4-FFF2-40B4-BE49-F238E27FC236}">
                <a16:creationId xmlns:a16="http://schemas.microsoft.com/office/drawing/2014/main" id="{55EB8B6F-C522-410E-B721-7F6391F00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71625"/>
            <a:ext cx="828675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仓库里都是货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客户要的却没有</a:t>
            </a:r>
          </a:p>
        </p:txBody>
      </p:sp>
      <p:sp>
        <p:nvSpPr>
          <p:cNvPr id="9" name="A商品压着">
            <a:extLst xmlns:a="http://schemas.openxmlformats.org/drawingml/2006/main">
              <a:ext uri="{FF2B5EF4-FFF2-40B4-BE49-F238E27FC236}">
                <a16:creationId xmlns:a16="http://schemas.microsoft.com/office/drawing/2014/main" id="{C1D5CF86-78E9-4A78-9082-2AA46BAD2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867150"/>
            <a:ext cx="752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A商品压着</a:t>
            </a:r>
          </a:p>
        </p:txBody>
      </p:sp>
      <p:sp>
        <p:nvSpPr>
          <p:cNvPr id="10" name="在库300件，90天没有出库。">
            <a:extLst xmlns:a="http://schemas.openxmlformats.org/drawingml/2006/main">
              <a:ext uri="{FF2B5EF4-FFF2-40B4-BE49-F238E27FC236}">
                <a16:creationId xmlns:a16="http://schemas.microsoft.com/office/drawing/2014/main" id="{05FB7C9C-3AA2-48E4-AA27-C348213B9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05300"/>
            <a:ext cx="7524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在库300件，90天没有出库。</a:t>
            </a:r>
          </a:p>
        </p:txBody>
      </p:sp>
      <p:sp>
        <p:nvSpPr>
          <p:cNvPr id="11" name="B商品缺着">
            <a:extLst xmlns:a="http://schemas.openxmlformats.org/drawingml/2006/main">
              <a:ext uri="{FF2B5EF4-FFF2-40B4-BE49-F238E27FC236}">
                <a16:creationId xmlns:a16="http://schemas.microsoft.com/office/drawing/2014/main" id="{544610CF-A5C6-4B2D-A6DF-0C07DA513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33950"/>
            <a:ext cx="75247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B商品缺着</a:t>
            </a:r>
          </a:p>
        </p:txBody>
      </p:sp>
      <p:sp>
        <p:nvSpPr>
          <p:cNvPr id="12" name="可用0件，待发订单需要20件。">
            <a:extLst xmlns:a="http://schemas.openxmlformats.org/drawingml/2006/main">
              <a:ext uri="{FF2B5EF4-FFF2-40B4-BE49-F238E27FC236}">
                <a16:creationId xmlns:a16="http://schemas.microsoft.com/office/drawing/2014/main" id="{840BAE4B-CDF2-4837-B963-CD55423B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372100"/>
            <a:ext cx="75247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可用0件，待发订单需要20件。</a:t>
            </a:r>
          </a:p>
        </p:txBody>
      </p:sp>
      <p:sp>
        <p:nvSpPr>
          <p:cNvPr id="13" name="decision-5">
            <a:extLst xmlns:a="http://schemas.openxmlformats.org/drawingml/2006/main">
              <a:ext uri="{FF2B5EF4-FFF2-40B4-BE49-F238E27FC236}">
                <a16:creationId xmlns:a16="http://schemas.microsoft.com/office/drawing/2014/main" id="{13227D45-F41D-46A8-8F24-1CB8FCA8C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38875"/>
            <a:ext cx="73818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先核实库存和订单，</a:t>
            </a:r>
          </a:p>
          <a:p xmlns:a="http://schemas.openxmlformats.org/drawingml/2006/main">
            <a:pPr algn="l">
              <a:defRPr sz="2250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再决定调拨、消化还是补货。</a:t>
            </a:r>
          </a:p>
        </p:txBody>
      </p:sp>
      <p:sp>
        <p:nvSpPr>
          <p:cNvPr id="14" name="scope-5">
            <a:extLst xmlns:a="http://schemas.openxmlformats.org/drawingml/2006/main">
              <a:ext uri="{FF2B5EF4-FFF2-40B4-BE49-F238E27FC236}">
                <a16:creationId xmlns:a16="http://schemas.microsoft.com/office/drawing/2014/main" id="{C158A4B0-5F4C-4171-8D7F-F6FF2FAC4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商品与数字均为虚构示例。库存查询有基础，跨域匹配和补货建议按需共创。</a:t>
            </a:r>
          </a:p>
        </p:txBody>
      </p:sp>
    </p:spTree>
    <p:extLst>
      <p:ext uri="{BB962C8B-B14F-4D97-AF65-F5344CB8AC3E}">
        <p14:creationId xmlns:p14="http://schemas.microsoft.com/office/powerpoint/2010/main" val="11012619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2f695d9c81461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6">
            <a:extLst xmlns:a="http://schemas.openxmlformats.org/drawingml/2006/main">
              <a:ext uri="{FF2B5EF4-FFF2-40B4-BE49-F238E27FC236}">
                <a16:creationId xmlns:a16="http://schemas.microsoft.com/office/drawing/2014/main" id="{BF422B75-E7CA-4E1A-9F32-1AEC8AC09C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2F3F0">
                  <a:alpha val="99000"/>
                </a:srgbClr>
              </a:gs>
              <a:gs pos="46000">
                <a:srgbClr val="F2F3F0">
                  <a:alpha val="98000"/>
                </a:srgbClr>
              </a:gs>
              <a:gs pos="59000">
                <a:srgbClr val="F2F3F0">
                  <a:alpha val="64000"/>
                </a:srgbClr>
              </a:gs>
              <a:gs pos="73000">
                <a:srgbClr val="F2F3F0">
                  <a:alpha val="7000"/>
                </a:srgbClr>
              </a:gs>
              <a:gs pos="100000">
                <a:srgbClr val="F2F3F0">
                  <a:alpha val="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6">
            <a:extLst xmlns:a="http://schemas.openxmlformats.org/drawingml/2006/main">
              <a:ext uri="{FF2B5EF4-FFF2-40B4-BE49-F238E27FC236}">
                <a16:creationId xmlns:a16="http://schemas.microsoft.com/office/drawing/2014/main" id="{CA5995FC-E161-4598-8BF0-ACCE1D133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F2F3F0">
                  <a:alpha val="0"/>
                </a:srgbClr>
              </a:gs>
              <a:gs pos="42000">
                <a:srgbClr val="F2F3F0">
                  <a:alpha val="55000"/>
                </a:srgbClr>
              </a:gs>
              <a:gs pos="100000">
                <a:srgbClr val="F2F3F0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a69f0eb36da47aa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47036B3F-7BA7-4B29-A0E2-4443DDAAD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6B6BC000-3149-4D4B-BE84-7F2DAC2B9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06">
            <a:extLst xmlns:a="http://schemas.openxmlformats.org/drawingml/2006/main">
              <a:ext uri="{FF2B5EF4-FFF2-40B4-BE49-F238E27FC236}">
                <a16:creationId xmlns:a16="http://schemas.microsoft.com/office/drawing/2014/main" id="{45FB8300-7178-4FC7-BD17-BA8A1EA595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06</a:t>
            </a:r>
          </a:p>
        </p:txBody>
      </p:sp>
      <p:sp>
        <p:nvSpPr>
          <p:cNvPr id="8" name="title-6">
            <a:extLst xmlns:a="http://schemas.openxmlformats.org/drawingml/2006/main">
              <a:ext uri="{FF2B5EF4-FFF2-40B4-BE49-F238E27FC236}">
                <a16:creationId xmlns:a16="http://schemas.microsoft.com/office/drawing/2014/main" id="{1DD4B00C-79D5-4767-8157-F72955B7E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52575"/>
            <a:ext cx="8334375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客户问一句交期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内部要问几个人？</a:t>
            </a:r>
          </a:p>
        </p:txBody>
      </p:sp>
      <p:sp>
        <p:nvSpPr>
          <p:cNvPr id="9" name="常见的等待">
            <a:extLst xmlns:a="http://schemas.openxmlformats.org/drawingml/2006/main">
              <a:ext uri="{FF2B5EF4-FFF2-40B4-BE49-F238E27FC236}">
                <a16:creationId xmlns:a16="http://schemas.microsoft.com/office/drawing/2014/main" id="{004A7EE7-263C-4F8B-8B7B-D31C978BA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81425"/>
            <a:ext cx="7829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常见的等待</a:t>
            </a:r>
          </a:p>
        </p:txBody>
      </p:sp>
      <p:sp>
        <p:nvSpPr>
          <p:cNvPr id="10" name="客户等回复，销售问仓库，仓库再查订单。">
            <a:extLst xmlns:a="http://schemas.openxmlformats.org/drawingml/2006/main">
              <a:ext uri="{FF2B5EF4-FFF2-40B4-BE49-F238E27FC236}">
                <a16:creationId xmlns:a16="http://schemas.microsoft.com/office/drawing/2014/main" id="{6F6BFBF9-0A58-4359-8B32-1C8310E1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19575"/>
            <a:ext cx="78295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客户等回复，销售问仓库，仓库再查订单。</a:t>
            </a:r>
          </a:p>
        </p:txBody>
      </p:sp>
      <p:sp>
        <p:nvSpPr>
          <p:cNvPr id="11" name="定海支持的答复">
            <a:extLst xmlns:a="http://schemas.openxmlformats.org/drawingml/2006/main">
              <a:ext uri="{FF2B5EF4-FFF2-40B4-BE49-F238E27FC236}">
                <a16:creationId xmlns:a16="http://schemas.microsoft.com/office/drawing/2014/main" id="{96799A29-8329-4C37-AE60-819D5290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10125"/>
            <a:ext cx="7829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定海支持的答复</a:t>
            </a:r>
          </a:p>
        </p:txBody>
      </p:sp>
      <p:sp>
        <p:nvSpPr>
          <p:cNvPr id="12" name="查获准的库存与订单依据，缺信息先说明。">
            <a:extLst xmlns:a="http://schemas.openxmlformats.org/drawingml/2006/main">
              <a:ext uri="{FF2B5EF4-FFF2-40B4-BE49-F238E27FC236}">
                <a16:creationId xmlns:a16="http://schemas.microsoft.com/office/drawing/2014/main" id="{5B30D7C4-FDA6-4FE4-99C9-2BF08479E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248275"/>
            <a:ext cx="78295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查获准的库存与订单依据，缺信息先说明。</a:t>
            </a:r>
          </a:p>
        </p:txBody>
      </p:sp>
      <p:sp>
        <p:nvSpPr>
          <p:cNvPr id="13" name="需要人工时">
            <a:extLst xmlns:a="http://schemas.openxmlformats.org/drawingml/2006/main">
              <a:ext uri="{FF2B5EF4-FFF2-40B4-BE49-F238E27FC236}">
                <a16:creationId xmlns:a16="http://schemas.microsoft.com/office/drawing/2014/main" id="{6F7BA07C-0B77-443C-9DA6-3FD5F8034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838825"/>
            <a:ext cx="782955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需要人工时</a:t>
            </a:r>
          </a:p>
        </p:txBody>
      </p:sp>
      <p:sp>
        <p:nvSpPr>
          <p:cNvPr id="14" name="问题、依据与处理上下文一起移交。">
            <a:extLst xmlns:a="http://schemas.openxmlformats.org/drawingml/2006/main">
              <a:ext uri="{FF2B5EF4-FFF2-40B4-BE49-F238E27FC236}">
                <a16:creationId xmlns:a16="http://schemas.microsoft.com/office/drawing/2014/main" id="{2B2DF3FB-D4F6-455A-9BC0-5397D2C80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276975"/>
            <a:ext cx="782955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问题、依据与处理上下文一起移交。</a:t>
            </a:r>
          </a:p>
        </p:txBody>
      </p:sp>
      <p:sp>
        <p:nvSpPr>
          <p:cNvPr id="15" name="scope-6">
            <a:extLst xmlns:a="http://schemas.openxmlformats.org/drawingml/2006/main">
              <a:ext uri="{FF2B5EF4-FFF2-40B4-BE49-F238E27FC236}">
                <a16:creationId xmlns:a16="http://schemas.microsoft.com/office/drawing/2014/main" id="{454CCC93-F46D-4D35-9701-779654C9F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场景为示意。按已接入数据与企业规则验收，交期和敏感报价保留人工确认。</a:t>
            </a:r>
          </a:p>
        </p:txBody>
      </p:sp>
    </p:spTree>
    <p:extLst>
      <p:ext uri="{BB962C8B-B14F-4D97-AF65-F5344CB8AC3E}">
        <p14:creationId xmlns:p14="http://schemas.microsoft.com/office/powerpoint/2010/main" val="1444835408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4392bc5c0304bca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6F4B2505-EA72-4382-A427-1AD1F41EA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78F23CA3-DE6F-4574-AFEE-719E8DDEE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07">
            <a:extLst xmlns:a="http://schemas.openxmlformats.org/drawingml/2006/main">
              <a:ext uri="{FF2B5EF4-FFF2-40B4-BE49-F238E27FC236}">
                <a16:creationId xmlns:a16="http://schemas.microsoft.com/office/drawing/2014/main" id="{7FAFFECE-B28D-4248-A90D-89CFE89387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07</a:t>
            </a:r>
          </a:p>
        </p:txBody>
      </p:sp>
      <p:sp>
        <p:nvSpPr>
          <p:cNvPr id="5" name="title-7">
            <a:extLst xmlns:a="http://schemas.openxmlformats.org/drawingml/2006/main">
              <a:ext uri="{FF2B5EF4-FFF2-40B4-BE49-F238E27FC236}">
                <a16:creationId xmlns:a16="http://schemas.microsoft.com/office/drawing/2014/main" id="{3B796C1E-F28C-42D8-940E-D4AF3C56D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1314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会上说“跟一下”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会后谁在负责？</a:t>
            </a:r>
          </a:p>
        </p:txBody>
      </p:sp>
      <p:sp>
        <p:nvSpPr>
          <p:cNvPr id="6" name="管理者直接看到责任人、期限和实际进展">
            <a:extLst xmlns:a="http://schemas.openxmlformats.org/drawingml/2006/main">
              <a:ext uri="{FF2B5EF4-FFF2-40B4-BE49-F238E27FC236}">
                <a16:creationId xmlns:a16="http://schemas.microsoft.com/office/drawing/2014/main" id="{C3994E43-722C-4FF0-9F22-0BDDC1EEB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05200"/>
            <a:ext cx="1347787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管理者直接看到责任人、期限和实际进展</a:t>
            </a:r>
          </a:p>
        </p:txBody>
      </p:sp>
      <p:graphicFrame>
        <p:nvGraphicFramePr>
          <p:cNvPr id="16" name=""/>
          <p:cNvGraphicFramePr/>
          <p:nvPr/>
        </p:nvGraphicFramePr>
        <p:xfrm>
          <a:off xmlns:a="http://schemas.openxmlformats.org/drawingml/2006/main" x="762000" y="4162425"/>
          <a:ext xmlns:a="http://schemas.openxmlformats.org/drawingml/2006/main" cx="13716000" cy="1924050"/>
        </p:xfrm>
        <a:graphic xmlns:a="http://schemas.openxmlformats.org/drawingml/2006/main">
          <a:graphicData uri="http://schemas.openxmlformats.org/drawingml/2006/table">
            <a:tbl>
              <a:tblPr firstRow="0" bandRow="0" bandCol="0"/>
              <a:tblGrid>
                <a:gridCol w="4286250"/>
                <a:gridCol w="2952750"/>
                <a:gridCol w="2000250"/>
                <a:gridCol w="4476750"/>
              </a:tblGrid>
              <a:tr h="64135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事项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负责人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期限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5B7078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当前结果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核实甲客户应收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销售负责人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周三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待补核销凭据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  <a:tr h="641350">
                <a:tc>
                  <a:txBody>
                    <a:bodyPr/>
                    <a:lstStyle/>
                    <a:p>
                      <a:r>
                        <a:rPr sz="1950" b="1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复核B商品缺口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仓储负责人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周四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950" b="0">
                          <a:solidFill>
                            <a:srgbClr val="071D2B"/>
                          </a:solidFill>
                          <a:latin typeface="PingFang SC"/>
                          <a:ea typeface="PingFang SC"/>
                          <a:cs typeface="PingFang SC"/>
                        </a:rPr>
                        <a:t>待核实可用库存</a:t>
                      </a:r>
                    </a:p>
                  </a:txBody>
                  <a:tcPr marL="76200" marR="190500" marT="161925" marB="161925" anchor="ctr">
                    <a:lnL w="0">
                      <a:noFill/>
                      <a:prstDash val="solid"/>
                    </a:lnL>
                    <a:lnR w="0">
                      <a:noFill/>
                      <a:prstDash val="solid"/>
                    </a:lnR>
                    <a:lnT w="0">
                      <a:noFill/>
                      <a:prstDash val="solid"/>
                    </a:lnT>
                    <a:lnB w="9525">
                      <a:solidFill>
                        <a:srgbClr val="C9D4D3"/>
                      </a:solidFill>
                      <a:prstDash val="solid"/>
                    </a:lnB>
                    <a:solidFill>
                      <a:srgbClr val="F2F3F0"/>
                    </a:solidFill>
                  </a:tcPr>
                </a:tc>
              </a:tr>
            </a:tbl>
          </a:graphicData>
        </a:graphic>
      </p:graphicFrame>
      <p:sp>
        <p:nvSpPr>
          <p:cNvPr id="8" name="decision-7">
            <a:extLst xmlns:a="http://schemas.openxmlformats.org/drawingml/2006/main">
              <a:ext uri="{FF2B5EF4-FFF2-40B4-BE49-F238E27FC236}">
                <a16:creationId xmlns:a16="http://schemas.microsoft.com/office/drawing/2014/main" id="{08818FE0-E794-43DA-BA55-7D8A6C02AF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553200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提醒发出后，还要核对业务是否真的处理完成。</a:t>
            </a:r>
          </a:p>
        </p:txBody>
      </p:sp>
      <p:sp>
        <p:nvSpPr>
          <p:cNvPr id="9" name="scope-7">
            <a:extLst xmlns:a="http://schemas.openxmlformats.org/drawingml/2006/main">
              <a:ext uri="{FF2B5EF4-FFF2-40B4-BE49-F238E27FC236}">
                <a16:creationId xmlns:a16="http://schemas.microsoft.com/office/drawing/2014/main" id="{F31BD7E4-26D3-42C6-97CD-B44052D9A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共创方案输出示例，记录为虚构。跨部门自动跟进按企业授权建设，写入和外发保留审批。</a:t>
            </a:r>
          </a:p>
        </p:txBody>
      </p:sp>
    </p:spTree>
    <p:extLst>
      <p:ext uri="{BB962C8B-B14F-4D97-AF65-F5344CB8AC3E}">
        <p14:creationId xmlns:p14="http://schemas.microsoft.com/office/powerpoint/2010/main" val="89256582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D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52a07ba1fa457f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</p:spPr>
      </p:pic>
      <p:sp>
        <p:nvSpPr>
          <p:cNvPr id="2" name="scene-mask-8">
            <a:extLst xmlns:a="http://schemas.openxmlformats.org/drawingml/2006/main">
              <a:ext uri="{FF2B5EF4-FFF2-40B4-BE49-F238E27FC236}">
                <a16:creationId xmlns:a16="http://schemas.microsoft.com/office/drawing/2014/main" id="{9EDB5E74-4610-4986-83B3-E2671624F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00" cy="85725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99000"/>
                </a:srgbClr>
              </a:gs>
              <a:gs pos="43000">
                <a:srgbClr val="071D2B">
                  <a:alpha val="96000"/>
                </a:srgbClr>
              </a:gs>
              <a:gs pos="65000">
                <a:srgbClr val="071D2B">
                  <a:alpha val="48000"/>
                </a:srgbClr>
              </a:gs>
              <a:gs pos="81000">
                <a:srgbClr val="071D2B">
                  <a:alpha val="8000"/>
                </a:srgbClr>
              </a:gs>
              <a:gs pos="100000">
                <a:srgbClr val="071D2B">
                  <a:alpha val="2000"/>
                </a:srgbClr>
              </a:gs>
            </a:gsLst>
            <a:lin ang="0"/>
          </a:gradFill>
          <a:ln xmlns:a="http://schemas.openxmlformats.org/drawingml/2006/main" w="0">
            <a:noFill/>
          </a:ln>
        </p:spPr>
      </p:sp>
      <p:sp>
        <p:nvSpPr>
          <p:cNvPr id="3" name="footer-mask-8">
            <a:extLst xmlns:a="http://schemas.openxmlformats.org/drawingml/2006/main">
              <a:ext uri="{FF2B5EF4-FFF2-40B4-BE49-F238E27FC236}">
                <a16:creationId xmlns:a16="http://schemas.microsoft.com/office/drawing/2014/main" id="{83FE6391-4F83-4158-9779-1B81FA26E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7000875"/>
            <a:ext cx="15240000" cy="1571625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071D2B">
                  <a:alpha val="0"/>
                </a:srgbClr>
              </a:gs>
              <a:gs pos="42000">
                <a:srgbClr val="071D2B">
                  <a:alpha val="55000"/>
                </a:srgbClr>
              </a:gs>
              <a:gs pos="100000">
                <a:srgbClr val="071D2B">
                  <a:alpha val="98000"/>
                </a:srgbClr>
              </a:gs>
            </a:gsLst>
            <a:lin ang="5400000"/>
          </a:gradFill>
          <a:ln xmlns:a="http://schemas.openxmlformats.org/drawingml/2006/main" w="0">
            <a:noFill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7e2463062dd4979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4672E3A2-12DD-4BCA-BA5B-AA58A3468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36505C"/>
            </a:solidFill>
          </a:ln>
        </p:spPr>
      </p:sp>
      <p:sp>
        <p:nvSpPr>
          <p:cNvPr id="6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A6D1D1E2-C152-4EF4-91A8-D30A56EC27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7" name="08">
            <a:extLst xmlns:a="http://schemas.openxmlformats.org/drawingml/2006/main">
              <a:ext uri="{FF2B5EF4-FFF2-40B4-BE49-F238E27FC236}">
                <a16:creationId xmlns:a16="http://schemas.microsoft.com/office/drawing/2014/main" id="{1966BC19-375A-4961-9DDD-416B950D6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B7CDCE"/>
                </a:solidFill>
                <a:latin typeface="Avenir Next"/>
                <a:ea typeface="Avenir Next"/>
                <a:cs typeface="Avenir Next"/>
              </a:rPr>
              <a:t>08</a:t>
            </a:r>
          </a:p>
        </p:txBody>
      </p:sp>
      <p:sp>
        <p:nvSpPr>
          <p:cNvPr id="8" name="title-8">
            <a:extLst xmlns:a="http://schemas.openxmlformats.org/drawingml/2006/main">
              <a:ext uri="{FF2B5EF4-FFF2-40B4-BE49-F238E27FC236}">
                <a16:creationId xmlns:a16="http://schemas.microsoft.com/office/drawing/2014/main" id="{1F213E86-18B9-4D42-A77E-F25C452724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71625"/>
            <a:ext cx="95250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老板看风险</a:t>
            </a:r>
          </a:p>
          <a:p xmlns:a="http://schemas.openxmlformats.org/drawingml/2006/main">
            <a:pPr algn="l">
              <a:def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FFFFFF"/>
                </a:solidFill>
                <a:latin typeface="Songti SC"/>
                <a:ea typeface="Songti SC"/>
                <a:cs typeface="Songti SC"/>
              </a:rPr>
              <a:t>一线拿到具体事项</a:t>
            </a:r>
          </a:p>
        </p:txBody>
      </p:sp>
      <p:sp>
        <p:nvSpPr>
          <p:cNvPr id="9" name="企业负责人">
            <a:extLst xmlns:a="http://schemas.openxmlformats.org/drawingml/2006/main">
              <a:ext uri="{FF2B5EF4-FFF2-40B4-BE49-F238E27FC236}">
                <a16:creationId xmlns:a16="http://schemas.microsoft.com/office/drawing/2014/main" id="{9D680455-9F49-4419-A71D-825351106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33800"/>
            <a:ext cx="800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企业负责人</a:t>
            </a:r>
          </a:p>
        </p:txBody>
      </p:sp>
      <p:sp>
        <p:nvSpPr>
          <p:cNvPr id="10" name="重点风险、业务依据和待决事项。">
            <a:extLst xmlns:a="http://schemas.openxmlformats.org/drawingml/2006/main">
              <a:ext uri="{FF2B5EF4-FFF2-40B4-BE49-F238E27FC236}">
                <a16:creationId xmlns:a16="http://schemas.microsoft.com/office/drawing/2014/main" id="{234AFB31-4B0C-4C61-9F17-99C10483FF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171950"/>
            <a:ext cx="8001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重点风险、业务依据和待决事项。</a:t>
            </a:r>
          </a:p>
        </p:txBody>
      </p:sp>
      <p:sp>
        <p:nvSpPr>
          <p:cNvPr id="11" name="部门主管">
            <a:extLst xmlns:a="http://schemas.openxmlformats.org/drawingml/2006/main">
              <a:ext uri="{FF2B5EF4-FFF2-40B4-BE49-F238E27FC236}">
                <a16:creationId xmlns:a16="http://schemas.microsoft.com/office/drawing/2014/main" id="{6F085889-E07B-478F-BEA4-A84611A66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648200"/>
            <a:ext cx="800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部门主管</a:t>
            </a:r>
          </a:p>
        </p:txBody>
      </p:sp>
      <p:sp>
        <p:nvSpPr>
          <p:cNvPr id="12" name="谁在处理、卡在哪里、何时回看。">
            <a:extLst xmlns:a="http://schemas.openxmlformats.org/drawingml/2006/main">
              <a:ext uri="{FF2B5EF4-FFF2-40B4-BE49-F238E27FC236}">
                <a16:creationId xmlns:a16="http://schemas.microsoft.com/office/drawing/2014/main" id="{B9CDB9EA-EFD1-4AF1-AAEB-38CC9F7E62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86350"/>
            <a:ext cx="8001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谁在处理、卡在哪里、何时回看。</a:t>
            </a:r>
          </a:p>
        </p:txBody>
      </p:sp>
      <p:sp>
        <p:nvSpPr>
          <p:cNvPr id="13" name="一线员工">
            <a:extLst xmlns:a="http://schemas.openxmlformats.org/drawingml/2006/main">
              <a:ext uri="{FF2B5EF4-FFF2-40B4-BE49-F238E27FC236}">
                <a16:creationId xmlns:a16="http://schemas.microsoft.com/office/drawing/2014/main" id="{1FC749B9-A9D6-4A68-91F4-7D66703A2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62600"/>
            <a:ext cx="8001000" cy="4095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defRPr>
            </a:pPr>
            <a:r>
              <a:rPr sz="2250" b="1">
                <a:solidFill>
                  <a:srgbClr val="FFFFFF"/>
                </a:solidFill>
                <a:latin typeface="PingFang SC"/>
                <a:ea typeface="PingFang SC"/>
                <a:cs typeface="PingFang SC"/>
              </a:rPr>
              <a:t>一线员工</a:t>
            </a:r>
          </a:p>
        </p:txBody>
      </p:sp>
      <p:sp>
        <p:nvSpPr>
          <p:cNvPr id="14" name="自己获准查看的客户、单据与任务。">
            <a:extLst xmlns:a="http://schemas.openxmlformats.org/drawingml/2006/main">
              <a:ext uri="{FF2B5EF4-FFF2-40B4-BE49-F238E27FC236}">
                <a16:creationId xmlns:a16="http://schemas.microsoft.com/office/drawing/2014/main" id="{53E8148B-A1A4-4EEF-9709-69B3DFB3D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000750"/>
            <a:ext cx="8001000" cy="714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自己获准查看的客户、单据与任务。</a:t>
            </a:r>
          </a:p>
        </p:txBody>
      </p:sp>
      <p:sp>
        <p:nvSpPr>
          <p:cNvPr id="15" name="decision-8">
            <a:extLst xmlns:a="http://schemas.openxmlformats.org/drawingml/2006/main">
              <a:ext uri="{FF2B5EF4-FFF2-40B4-BE49-F238E27FC236}">
                <a16:creationId xmlns:a16="http://schemas.microsoft.com/office/drawing/2014/main" id="{F6390F2A-F347-4493-88BF-A7D178FA6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57975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DFE8E7"/>
                </a:solidFill>
                <a:latin typeface="PingFang SC"/>
                <a:ea typeface="PingFang SC"/>
                <a:cs typeface="PingFang SC"/>
              </a:defRPr>
            </a:pPr>
            <a:r>
              <a:rPr sz="2250" b="0">
                <a:solidFill>
                  <a:srgbClr val="DFE8E7"/>
                </a:solidFill>
                <a:latin typeface="PingFang SC"/>
                <a:ea typeface="PingFang SC"/>
                <a:cs typeface="PingFang SC"/>
              </a:rPr>
              <a:t>数据按权限到达真正要使用它的人。</a:t>
            </a:r>
          </a:p>
        </p:txBody>
      </p:sp>
      <p:sp>
        <p:nvSpPr>
          <p:cNvPr id="16" name="scope-8">
            <a:extLst xmlns:a="http://schemas.openxmlformats.org/drawingml/2006/main">
              <a:ext uri="{FF2B5EF4-FFF2-40B4-BE49-F238E27FC236}">
                <a16:creationId xmlns:a16="http://schemas.microsoft.com/office/drawing/2014/main" id="{2C5A6E7F-C098-41AB-9592-01A19221C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B7CDCE"/>
                </a:solidFill>
                <a:latin typeface="PingFang SC"/>
                <a:ea typeface="PingFang SC"/>
                <a:cs typeface="PingFang SC"/>
              </a:rPr>
              <a:t>岗位摘要与通知按项目配置；全公司综合总览及跨域汇总按需共创。</a:t>
            </a:r>
          </a:p>
        </p:txBody>
      </p:sp>
    </p:spTree>
    <p:extLst>
      <p:ext uri="{BB962C8B-B14F-4D97-AF65-F5344CB8AC3E}">
        <p14:creationId xmlns:p14="http://schemas.microsoft.com/office/powerpoint/2010/main" val="39495524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2F3F0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ba0994637564c4a"/>
          <a:stretch xmlns:a="http://schemas.openxmlformats.org/drawingml/2006/main"/>
        </p:blipFill>
        <p:spPr>
          <a:xfrm xmlns:a="http://schemas.openxmlformats.org/drawingml/2006/main">
            <a:off x="762000" y="447675"/>
            <a:ext cx="2305050" cy="276855"/>
          </a:xfrm>
          <a:prstGeom xmlns:a="http://schemas.openxmlformats.org/drawingml/2006/main" prst="rect">
            <a:avLst/>
          </a:prstGeom>
        </p:spPr>
      </p:pic>
      <p:sp>
        <p:nvSpPr>
          <p:cNvPr id="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FE5DA321-C649-4E6B-841F-69351E91D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7628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3" name="定海 AIOS 企业经营指挥方案">
            <a:extLst xmlns:a="http://schemas.openxmlformats.org/drawingml/2006/main">
              <a:ext uri="{FF2B5EF4-FFF2-40B4-BE49-F238E27FC236}">
                <a16:creationId xmlns:a16="http://schemas.microsoft.com/office/drawing/2014/main" id="{C68E8C15-2DA3-4375-83E0-6BD95C0A6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972425"/>
            <a:ext cx="10477500" cy="295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350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定海 AIOS 企业经营指挥方案</a:t>
            </a:r>
          </a:p>
        </p:txBody>
      </p:sp>
      <p:sp>
        <p:nvSpPr>
          <p:cNvPr id="4" name="09">
            <a:extLst xmlns:a="http://schemas.openxmlformats.org/drawingml/2006/main">
              <a:ext uri="{FF2B5EF4-FFF2-40B4-BE49-F238E27FC236}">
                <a16:creationId xmlns:a16="http://schemas.microsoft.com/office/drawing/2014/main" id="{86EAD6A3-D66C-482A-ABB7-42B0DC580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620750" y="7915275"/>
            <a:ext cx="857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defRPr>
            </a:pPr>
            <a:r>
              <a:rPr sz="1800" b="0">
                <a:solidFill>
                  <a:srgbClr val="5B7078"/>
                </a:solidFill>
                <a:latin typeface="Avenir Next"/>
                <a:ea typeface="Avenir Next"/>
                <a:cs typeface="Avenir Next"/>
              </a:rPr>
              <a:t>09</a:t>
            </a:r>
          </a:p>
        </p:txBody>
      </p:sp>
      <p:sp>
        <p:nvSpPr>
          <p:cNvPr id="5" name="title-9">
            <a:extLst xmlns:a="http://schemas.openxmlformats.org/drawingml/2006/main">
              <a:ext uri="{FF2B5EF4-FFF2-40B4-BE49-F238E27FC236}">
                <a16:creationId xmlns:a16="http://schemas.microsoft.com/office/drawing/2014/main" id="{923B15CA-3130-4F7E-9A78-6B8C7BA3F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533525"/>
            <a:ext cx="13144500" cy="1752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同样问“谁欠钱”</a:t>
            </a:r>
          </a:p>
          <a:p xmlns:a="http://schemas.openxmlformats.org/drawingml/2006/main">
            <a:pPr algn="l">
              <a:def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defRPr>
            </a:pPr>
            <a:r>
              <a:rPr sz="4950" b="0">
                <a:solidFill>
                  <a:srgbClr val="071D2B"/>
                </a:solidFill>
                <a:latin typeface="Songti SC"/>
                <a:ea typeface="Songti SC"/>
                <a:cs typeface="Songti SC"/>
              </a:rPr>
              <a:t>答案得按你的规矩来</a:t>
            </a:r>
          </a:p>
        </p:txBody>
      </p:sp>
      <p:sp>
        <p:nvSpPr>
          <p:cNvPr id="6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8DB9EBF4-88F5-4771-AA50-597C31DD0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59092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7" name="账期">
            <a:extLst xmlns:a="http://schemas.openxmlformats.org/drawingml/2006/main">
              <a:ext uri="{FF2B5EF4-FFF2-40B4-BE49-F238E27FC236}">
                <a16:creationId xmlns:a16="http://schemas.microsoft.com/office/drawing/2014/main" id="{53004E66-BA2F-45C2-BEBE-43C6BF2E2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724275"/>
            <a:ext cx="2286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账期</a:t>
            </a:r>
          </a:p>
        </p:txBody>
      </p:sp>
      <p:sp>
        <p:nvSpPr>
          <p:cNvPr id="8" name="按哪一天到期，怎样处理延期？">
            <a:extLst xmlns:a="http://schemas.openxmlformats.org/drawingml/2006/main">
              <a:ext uri="{FF2B5EF4-FFF2-40B4-BE49-F238E27FC236}">
                <a16:creationId xmlns:a16="http://schemas.microsoft.com/office/drawing/2014/main" id="{9B52E79D-BCD6-4E71-B3F5-B1D769F77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3743325"/>
            <a:ext cx="1110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按哪一天到期，怎样处理延期？</a:t>
            </a:r>
          </a:p>
        </p:txBody>
      </p:sp>
      <p:sp>
        <p:nvSpPr>
          <p:cNvPr id="9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EB5C3C64-DA7B-4FA0-8407-23CD99D71D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2576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10" name="争议">
            <a:extLst xmlns:a="http://schemas.openxmlformats.org/drawingml/2006/main">
              <a:ext uri="{FF2B5EF4-FFF2-40B4-BE49-F238E27FC236}">
                <a16:creationId xmlns:a16="http://schemas.microsoft.com/office/drawing/2014/main" id="{06CCB570-2F5B-4911-A242-FF6B99DC4D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391025"/>
            <a:ext cx="2286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争议</a:t>
            </a:r>
          </a:p>
        </p:txBody>
      </p:sp>
      <p:sp>
        <p:nvSpPr>
          <p:cNvPr id="11" name="哪些款项需要单独列示？">
            <a:extLst xmlns:a="http://schemas.openxmlformats.org/drawingml/2006/main">
              <a:ext uri="{FF2B5EF4-FFF2-40B4-BE49-F238E27FC236}">
                <a16:creationId xmlns:a16="http://schemas.microsoft.com/office/drawing/2014/main" id="{9044751C-5CCA-4E19-90C8-8E8340717C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410075"/>
            <a:ext cx="1110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哪些款项需要单独列示？</a:t>
            </a:r>
          </a:p>
        </p:txBody>
      </p:sp>
      <p:sp>
        <p:nvSpPr>
          <p:cNvPr id="12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8A00088E-5BCE-4227-856F-665C79B6B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92442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13" name="权限">
            <a:extLst xmlns:a="http://schemas.openxmlformats.org/drawingml/2006/main">
              <a:ext uri="{FF2B5EF4-FFF2-40B4-BE49-F238E27FC236}">
                <a16:creationId xmlns:a16="http://schemas.microsoft.com/office/drawing/2014/main" id="{B5CAF236-F219-4B13-A8A7-5A2A4FCDB0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057775"/>
            <a:ext cx="2286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权限</a:t>
            </a:r>
          </a:p>
        </p:txBody>
      </p:sp>
      <p:sp>
        <p:nvSpPr>
          <p:cNvPr id="14" name="谁能看哪些客户的明细？">
            <a:extLst xmlns:a="http://schemas.openxmlformats.org/drawingml/2006/main">
              <a:ext uri="{FF2B5EF4-FFF2-40B4-BE49-F238E27FC236}">
                <a16:creationId xmlns:a16="http://schemas.microsoft.com/office/drawing/2014/main" id="{0B0C37B9-0395-481E-94D2-7BB4B659B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076825"/>
            <a:ext cx="1110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谁能看哪些客户的明细？</a:t>
            </a:r>
          </a:p>
        </p:txBody>
      </p:sp>
      <p:sp>
        <p:nvSpPr>
          <p:cNvPr id="15" name="editorial-rule">
            <a:extLst xmlns:a="http://schemas.openxmlformats.org/drawingml/2006/main">
              <a:ext uri="{FF2B5EF4-FFF2-40B4-BE49-F238E27FC236}">
                <a16:creationId xmlns:a16="http://schemas.microsoft.com/office/drawing/2014/main" id="{4DCA55FA-12F2-4945-9D56-345C35922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591175"/>
            <a:ext cx="13716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9D4D3"/>
            </a:solidFill>
          </a:ln>
        </p:spPr>
      </p:sp>
      <p:sp>
        <p:nvSpPr>
          <p:cNvPr id="16" name="动作">
            <a:extLst xmlns:a="http://schemas.openxmlformats.org/drawingml/2006/main">
              <a:ext uri="{FF2B5EF4-FFF2-40B4-BE49-F238E27FC236}">
                <a16:creationId xmlns:a16="http://schemas.microsoft.com/office/drawing/2014/main" id="{F6572443-DD88-4BC8-8C4D-583221772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724525"/>
            <a:ext cx="2286000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defRPr>
            </a:pPr>
            <a:r>
              <a:rPr sz="2400" b="1">
                <a:solidFill>
                  <a:srgbClr val="347D7A"/>
                </a:solidFill>
                <a:latin typeface="PingFang SC"/>
                <a:ea typeface="PingFang SC"/>
                <a:cs typeface="PingFang SC"/>
              </a:rPr>
              <a:t>动作</a:t>
            </a:r>
          </a:p>
        </p:txBody>
      </p:sp>
      <p:sp>
        <p:nvSpPr>
          <p:cNvPr id="17" name="谁负责跟进，哪些事情必须审批？">
            <a:extLst xmlns:a="http://schemas.openxmlformats.org/drawingml/2006/main">
              <a:ext uri="{FF2B5EF4-FFF2-40B4-BE49-F238E27FC236}">
                <a16:creationId xmlns:a16="http://schemas.microsoft.com/office/drawing/2014/main" id="{CDA910A2-ED79-433C-B73D-D4F1FAA0C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5743575"/>
            <a:ext cx="11106150" cy="5048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32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谁负责跟进，哪些事情必须审批？</a:t>
            </a:r>
          </a:p>
        </p:txBody>
      </p:sp>
      <p:sp>
        <p:nvSpPr>
          <p:cNvPr id="18" name="decision-9">
            <a:extLst xmlns:a="http://schemas.openxmlformats.org/drawingml/2006/main">
              <a:ext uri="{FF2B5EF4-FFF2-40B4-BE49-F238E27FC236}">
                <a16:creationId xmlns:a16="http://schemas.microsoft.com/office/drawing/2014/main" id="{EDA62817-6329-4D03-9709-05348D4E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38925"/>
            <a:ext cx="13668375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defRPr>
            </a:pPr>
            <a:r>
              <a:rPr sz="2175" b="0">
                <a:solidFill>
                  <a:srgbClr val="071D2B"/>
                </a:solidFill>
                <a:latin typeface="PingFang SC"/>
                <a:ea typeface="PingFang SC"/>
                <a:cs typeface="PingFang SC"/>
              </a:rPr>
              <a:t>懂客户，落在业务口径、行业语言和真实作业上。</a:t>
            </a:r>
          </a:p>
        </p:txBody>
      </p:sp>
      <p:sp>
        <p:nvSpPr>
          <p:cNvPr id="19" name="scope-9">
            <a:extLst xmlns:a="http://schemas.openxmlformats.org/drawingml/2006/main">
              <a:ext uri="{FF2B5EF4-FFF2-40B4-BE49-F238E27FC236}">
                <a16:creationId xmlns:a16="http://schemas.microsoft.com/office/drawing/2014/main" id="{1EC2BA5F-64B0-47D0-912C-7E066CE8C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258050"/>
            <a:ext cx="13716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defRPr>
            </a:pPr>
            <a:r>
              <a:rPr sz="1425" b="0">
                <a:solidFill>
                  <a:srgbClr val="5B7078"/>
                </a:solidFill>
                <a:latin typeface="PingFang SC"/>
                <a:ea typeface="PingFang SC"/>
                <a:cs typeface="PingFang SC"/>
              </a:rPr>
              <a:t>企业规则通过配置与必要适配实现，具体范围由双方确认。</a:t>
            </a:r>
          </a:p>
        </p:txBody>
      </p:sp>
    </p:spTree>
    <p:extLst>
      <p:ext uri="{BB962C8B-B14F-4D97-AF65-F5344CB8AC3E}">
        <p14:creationId xmlns:p14="http://schemas.microsoft.com/office/powerpoint/2010/main" val="53422143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2026-09-09T17:52:00.3750000Z</dcterms:created>
  <dcterms:modified xsi:type="dcterms:W3CDTF">2026-09-09T17:52:00.3750000Z</dcterms:modified>
</coreProperties>
</file>